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8"/>
  </p:notesMasterIdLst>
  <p:sldIdLst>
    <p:sldId id="339" r:id="rId2"/>
    <p:sldId id="1011" r:id="rId3"/>
    <p:sldId id="895" r:id="rId4"/>
    <p:sldId id="896" r:id="rId5"/>
    <p:sldId id="897" r:id="rId6"/>
    <p:sldId id="1009" r:id="rId7"/>
    <p:sldId id="899" r:id="rId8"/>
    <p:sldId id="898" r:id="rId9"/>
    <p:sldId id="900" r:id="rId10"/>
    <p:sldId id="901" r:id="rId11"/>
    <p:sldId id="902" r:id="rId12"/>
    <p:sldId id="946" r:id="rId13"/>
    <p:sldId id="984" r:id="rId14"/>
    <p:sldId id="903" r:id="rId15"/>
    <p:sldId id="904" r:id="rId16"/>
    <p:sldId id="905" r:id="rId17"/>
    <p:sldId id="906" r:id="rId18"/>
    <p:sldId id="947" r:id="rId19"/>
    <p:sldId id="952" r:id="rId20"/>
    <p:sldId id="907" r:id="rId21"/>
    <p:sldId id="1012" r:id="rId22"/>
    <p:sldId id="1013" r:id="rId23"/>
    <p:sldId id="908" r:id="rId24"/>
    <p:sldId id="909" r:id="rId25"/>
    <p:sldId id="953" r:id="rId26"/>
    <p:sldId id="911" r:id="rId27"/>
    <p:sldId id="912" r:id="rId28"/>
    <p:sldId id="913" r:id="rId29"/>
    <p:sldId id="914" r:id="rId30"/>
    <p:sldId id="915" r:id="rId31"/>
    <p:sldId id="916" r:id="rId32"/>
    <p:sldId id="989" r:id="rId33"/>
    <p:sldId id="990" r:id="rId34"/>
    <p:sldId id="980" r:id="rId35"/>
    <p:sldId id="981" r:id="rId36"/>
    <p:sldId id="918" r:id="rId37"/>
    <p:sldId id="919" r:id="rId38"/>
    <p:sldId id="920" r:id="rId39"/>
    <p:sldId id="921" r:id="rId40"/>
    <p:sldId id="922" r:id="rId41"/>
    <p:sldId id="923" r:id="rId42"/>
    <p:sldId id="924" r:id="rId43"/>
    <p:sldId id="925" r:id="rId44"/>
    <p:sldId id="991" r:id="rId45"/>
    <p:sldId id="949" r:id="rId46"/>
    <p:sldId id="926" r:id="rId47"/>
    <p:sldId id="927" r:id="rId48"/>
    <p:sldId id="929" r:id="rId49"/>
    <p:sldId id="928" r:id="rId50"/>
    <p:sldId id="954" r:id="rId51"/>
    <p:sldId id="930" r:id="rId52"/>
    <p:sldId id="931" r:id="rId53"/>
    <p:sldId id="993" r:id="rId54"/>
    <p:sldId id="992" r:id="rId55"/>
    <p:sldId id="994" r:id="rId56"/>
    <p:sldId id="955" r:id="rId57"/>
    <p:sldId id="995" r:id="rId58"/>
    <p:sldId id="932" r:id="rId59"/>
    <p:sldId id="933" r:id="rId60"/>
    <p:sldId id="956" r:id="rId61"/>
    <p:sldId id="935" r:id="rId62"/>
    <p:sldId id="934" r:id="rId63"/>
    <p:sldId id="957" r:id="rId64"/>
    <p:sldId id="996" r:id="rId65"/>
    <p:sldId id="958" r:id="rId66"/>
    <p:sldId id="1014" r:id="rId67"/>
    <p:sldId id="1015" r:id="rId68"/>
    <p:sldId id="998" r:id="rId69"/>
    <p:sldId id="999" r:id="rId70"/>
    <p:sldId id="1000" r:id="rId71"/>
    <p:sldId id="939" r:id="rId72"/>
    <p:sldId id="940" r:id="rId73"/>
    <p:sldId id="941" r:id="rId74"/>
    <p:sldId id="942" r:id="rId75"/>
    <p:sldId id="959" r:id="rId76"/>
    <p:sldId id="1001" r:id="rId77"/>
    <p:sldId id="962" r:id="rId78"/>
    <p:sldId id="963" r:id="rId79"/>
    <p:sldId id="964" r:id="rId80"/>
    <p:sldId id="1016" r:id="rId81"/>
    <p:sldId id="943" r:id="rId82"/>
    <p:sldId id="945" r:id="rId83"/>
    <p:sldId id="944" r:id="rId84"/>
    <p:sldId id="966" r:id="rId85"/>
    <p:sldId id="965" r:id="rId86"/>
    <p:sldId id="975" r:id="rId87"/>
    <p:sldId id="976" r:id="rId88"/>
    <p:sldId id="967" r:id="rId89"/>
    <p:sldId id="1002" r:id="rId90"/>
    <p:sldId id="968" r:id="rId91"/>
    <p:sldId id="1003" r:id="rId92"/>
    <p:sldId id="969" r:id="rId93"/>
    <p:sldId id="1005" r:id="rId94"/>
    <p:sldId id="1006" r:id="rId95"/>
    <p:sldId id="1007" r:id="rId96"/>
    <p:sldId id="1008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7" autoAdjust="0"/>
    <p:restoredTop sz="93780" autoAdjust="0"/>
  </p:normalViewPr>
  <p:slideViewPr>
    <p:cSldViewPr>
      <p:cViewPr varScale="1">
        <p:scale>
          <a:sx n="84" d="100"/>
          <a:sy n="84" d="100"/>
        </p:scale>
        <p:origin x="11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8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752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77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9720" y="364331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DFC-D19E-4489-81A0-2BEACF4D5BEA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 dirty="0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78752" y="6520260"/>
            <a:ext cx="1165920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5210" y="87922"/>
            <a:ext cx="336161" cy="244734"/>
            <a:chOff x="13317" y="34771"/>
            <a:chExt cx="956569" cy="1006475"/>
          </a:xfrm>
        </p:grpSpPr>
        <p:sp>
          <p:nvSpPr>
            <p:cNvPr id="15" name="자유형 14"/>
            <p:cNvSpPr>
              <a:spLocks/>
            </p:cNvSpPr>
            <p:nvPr/>
          </p:nvSpPr>
          <p:spPr bwMode="gray">
            <a:xfrm>
              <a:off x="356217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6" name="자유형 15"/>
            <p:cNvSpPr>
              <a:spLocks/>
            </p:cNvSpPr>
            <p:nvPr/>
          </p:nvSpPr>
          <p:spPr bwMode="gray">
            <a:xfrm>
              <a:off x="13317" y="726921"/>
              <a:ext cx="314325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7" name="자유형 16"/>
            <p:cNvSpPr>
              <a:spLocks/>
            </p:cNvSpPr>
            <p:nvPr/>
          </p:nvSpPr>
          <p:spPr bwMode="gray">
            <a:xfrm>
              <a:off x="16492" y="34771"/>
              <a:ext cx="315913" cy="314325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rgbClr val="3F949A">
                <a:alpha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gray">
            <a:xfrm>
              <a:off x="360286" y="376562"/>
              <a:ext cx="609600" cy="653989"/>
            </a:xfrm>
            <a:custGeom>
              <a:avLst/>
              <a:gdLst/>
              <a:ahLst/>
              <a:cxnLst>
                <a:cxn ang="0">
                  <a:pos x="94" y="723"/>
                </a:cxn>
                <a:cxn ang="0">
                  <a:pos x="655" y="725"/>
                </a:cxn>
                <a:cxn ang="0">
                  <a:pos x="727" y="657"/>
                </a:cxn>
                <a:cxn ang="0">
                  <a:pos x="725" y="77"/>
                </a:cxn>
                <a:cxn ang="0">
                  <a:pos x="659" y="5"/>
                </a:cxn>
                <a:cxn ang="0">
                  <a:pos x="97" y="5"/>
                </a:cxn>
                <a:cxn ang="0">
                  <a:pos x="14" y="76"/>
                </a:cxn>
                <a:cxn ang="0">
                  <a:pos x="13" y="654"/>
                </a:cxn>
                <a:cxn ang="0">
                  <a:pos x="94" y="723"/>
                </a:cxn>
              </a:cxnLst>
              <a:rect l="0" t="0" r="0" b="0"/>
              <a:pathLst>
                <a:path w="727" h="725">
                  <a:moveTo>
                    <a:pt x="94" y="723"/>
                  </a:moveTo>
                  <a:cubicBezTo>
                    <a:pt x="94" y="723"/>
                    <a:pt x="375" y="725"/>
                    <a:pt x="655" y="725"/>
                  </a:cubicBezTo>
                  <a:cubicBezTo>
                    <a:pt x="716" y="716"/>
                    <a:pt x="727" y="657"/>
                    <a:pt x="727" y="657"/>
                  </a:cubicBezTo>
                  <a:cubicBezTo>
                    <a:pt x="727" y="657"/>
                    <a:pt x="726" y="367"/>
                    <a:pt x="725" y="77"/>
                  </a:cubicBezTo>
                  <a:cubicBezTo>
                    <a:pt x="722" y="9"/>
                    <a:pt x="659" y="5"/>
                    <a:pt x="659" y="5"/>
                  </a:cubicBezTo>
                  <a:cubicBezTo>
                    <a:pt x="659" y="5"/>
                    <a:pt x="378" y="5"/>
                    <a:pt x="97" y="5"/>
                  </a:cubicBezTo>
                  <a:cubicBezTo>
                    <a:pt x="14" y="0"/>
                    <a:pt x="14" y="76"/>
                    <a:pt x="14" y="76"/>
                  </a:cubicBezTo>
                  <a:cubicBezTo>
                    <a:pt x="14" y="76"/>
                    <a:pt x="0" y="546"/>
                    <a:pt x="13" y="654"/>
                  </a:cubicBezTo>
                  <a:cubicBezTo>
                    <a:pt x="13" y="654"/>
                    <a:pt x="19" y="723"/>
                    <a:pt x="94" y="72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kumimoji="0" lang="ko-KR" altLang="en-US" sz="1800"/>
            </a:p>
          </p:txBody>
        </p:sp>
      </p:grp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09600" y="2285992"/>
            <a:ext cx="109728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461" y="1600203"/>
            <a:ext cx="11010939" cy="4525963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6EA6-D9DB-42E3-9CF4-5FF064BCCBD4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Chapter 1 – Basic concepts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8" y="357166"/>
            <a:ext cx="9963181" cy="1000132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219" y="1857365"/>
            <a:ext cx="920957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130B-BDA3-4432-AD22-7228F2591A72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219" y="3286125"/>
            <a:ext cx="9220192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  <a:prstDash val="solid"/>
                </a:ln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49B2E-AC5C-4CA1-A2FD-F4A945DECCCA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8754-33AA-481A-B885-58843B94B2EC}" type="datetime1">
              <a:rPr lang="ko-KR" altLang="en-US" smtClean="0"/>
              <a:t>21-07-21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6">
            <a:extLst>
              <a:ext uri="{FF2B5EF4-FFF2-40B4-BE49-F238E27FC236}">
                <a16:creationId xmlns:a16="http://schemas.microsoft.com/office/drawing/2014/main" id="{1A30D08B-6A2C-4E5C-954E-5A9451075AAD}"/>
              </a:ext>
            </a:extLst>
          </p:cNvPr>
          <p:cNvSpPr/>
          <p:nvPr userDrawn="1"/>
        </p:nvSpPr>
        <p:spPr>
          <a:xfrm>
            <a:off x="-13912" y="2564904"/>
            <a:ext cx="12205912" cy="1900239"/>
          </a:xfrm>
          <a:prstGeom prst="rect">
            <a:avLst/>
          </a:prstGeom>
          <a:solidFill>
            <a:srgbClr val="373B71"/>
          </a:solidFill>
          <a:ln w="12700">
            <a:miter lim="400000"/>
          </a:ln>
        </p:spPr>
        <p:txBody>
          <a:bodyPr lIns="32146" rIns="32146" anchor="ctr"/>
          <a:lstStyle/>
          <a:p>
            <a:pPr algn="ctr" defTabSz="642915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91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5215" y="6353630"/>
            <a:ext cx="1359292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직선 연결선 17">
            <a:extLst>
              <a:ext uri="{FF2B5EF4-FFF2-40B4-BE49-F238E27FC236}">
                <a16:creationId xmlns:a16="http://schemas.microsoft.com/office/drawing/2014/main" id="{FC247EF8-0ADA-45BD-9620-8C31A179F74F}"/>
              </a:ext>
            </a:extLst>
          </p:cNvPr>
          <p:cNvSpPr/>
          <p:nvPr userDrawn="1"/>
        </p:nvSpPr>
        <p:spPr>
          <a:xfrm>
            <a:off x="7580757" y="2673042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C43699A-E653-4899-B166-DDC02F36CDA2}"/>
              </a:ext>
            </a:extLst>
          </p:cNvPr>
          <p:cNvSpPr txBox="1"/>
          <p:nvPr userDrawn="1"/>
        </p:nvSpPr>
        <p:spPr>
          <a:xfrm>
            <a:off x="7896200" y="2706743"/>
            <a:ext cx="3761795" cy="1367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5" rIns="32145" bIns="32145" anchor="b">
            <a:normAutofit/>
          </a:bodyPr>
          <a:lstStyle/>
          <a:p>
            <a:pPr marL="0" marR="0" lvl="0" indent="0" algn="l" defTabSz="685800" rtl="0" eaLnBrk="1" fontAlgn="auto" latinLnBrk="0" hangingPunct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kumimoji="0" lang="en-US" altLang="ko-KR" sz="2400" kern="1200" spc="0" baseline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Android Apps</a:t>
            </a:r>
            <a:r>
              <a:rPr lang="en-US" altLang="ko-KR" sz="2000" kern="1200" spc="0" dirty="0" smtClean="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  <a:ea typeface="나눔고딕" panose="020D0604000000000000" pitchFamily="50" charset="-127"/>
                <a:cs typeface="+mn-cs"/>
              </a:rPr>
              <a:t>   </a:t>
            </a:r>
            <a:endParaRPr lang="en-US" altLang="ko-KR" sz="2000" kern="1200" spc="0" dirty="0">
              <a:ln w="9524"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Arial Rounded MT Bold" panose="020F0704030504030204" pitchFamily="34" charset="0"/>
              <a:ea typeface="나눔고딕" panose="020D0604000000000000" pitchFamily="50" charset="-127"/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ko-KR" altLang="en-US" sz="1100" spc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한동대학교</a:t>
            </a:r>
            <a:r>
              <a:rPr lang="ko-KR" altLang="en-US" sz="1100" spc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김영섭  </a:t>
            </a:r>
            <a:r>
              <a:rPr lang="ko-KR" altLang="en-US" sz="1100" spc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교수</a:t>
            </a:r>
            <a:endParaRPr lang="en-US" altLang="ko-KR" sz="1100" spc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85800">
              <a:lnSpc>
                <a:spcPct val="90000"/>
              </a:lnSpc>
              <a:spcBef>
                <a:spcPts val="700"/>
              </a:spcBef>
              <a:defRPr sz="1800" spc="-2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lang="en-US" altLang="ko-KR" sz="1300" spc="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idebtor@gmail.com</a:t>
            </a:r>
            <a:endParaRPr lang="ko-KR" altLang="en-US" sz="1300" spc="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17">
            <a:extLst>
              <a:ext uri="{FF2B5EF4-FFF2-40B4-BE49-F238E27FC236}">
                <a16:creationId xmlns:a16="http://schemas.microsoft.com/office/drawing/2014/main" id="{579C955A-F387-4CB5-B2C0-3416FEAFE7B7}"/>
              </a:ext>
            </a:extLst>
          </p:cNvPr>
          <p:cNvSpPr/>
          <p:nvPr userDrawn="1"/>
        </p:nvSpPr>
        <p:spPr>
          <a:xfrm>
            <a:off x="7580757" y="2925213"/>
            <a:ext cx="1" cy="136788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2146" rIns="32146"/>
          <a:lstStyle/>
          <a:p>
            <a:endParaRPr sz="1336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날짜 개체 틀 3">
            <a:extLst>
              <a:ext uri="{FF2B5EF4-FFF2-40B4-BE49-F238E27FC236}">
                <a16:creationId xmlns:a16="http://schemas.microsoft.com/office/drawing/2014/main" id="{74AA0395-43EB-4E46-A30A-E8A5F642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1223" y="2644442"/>
            <a:ext cx="7899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775520" y="4501046"/>
            <a:ext cx="7956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본 강의노트는 내용은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안드로이드 앱 프로그래밍</a:t>
            </a:r>
            <a:r>
              <a:rPr lang="en-US" altLang="ko-KR" sz="1400" dirty="0" smtClean="0"/>
              <a:t>"(</a:t>
            </a:r>
            <a:r>
              <a:rPr lang="ko-KR" altLang="en-US" sz="1400" dirty="0" err="1" smtClean="0"/>
              <a:t>정재곤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중심으로 재구성하고 보완하였습니다</a:t>
            </a:r>
            <a:r>
              <a:rPr lang="en-US" altLang="ko-KR" sz="1400" dirty="0" smtClean="0"/>
              <a:t>. 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1943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453100" y="380510"/>
            <a:ext cx="11248112" cy="456202"/>
          </a:xfrm>
        </p:spPr>
        <p:txBody>
          <a:bodyPr>
            <a:normAutofit/>
          </a:bodyPr>
          <a:lstStyle>
            <a:lvl1pPr algn="l">
              <a:defRPr sz="2000" b="1" cap="none" baseline="0">
                <a:effectLst/>
                <a:latin typeface="Arial Rounded MT Bold" panose="020F0704030504030204" pitchFamily="34" charset="0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453100" y="764704"/>
            <a:ext cx="1124811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>
            <a:normAutofit/>
          </a:bodyPr>
          <a:lstStyle>
            <a:lvl1pPr marL="342900" indent="-34290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1pPr>
            <a:lvl2pPr marL="742950" indent="-285750" latinLnBrk="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  <a:ea typeface="+mn-ea"/>
              </a:defRPr>
            </a:lvl2pPr>
            <a:lvl3pPr marL="11430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3pPr>
            <a:lvl4pPr marL="16002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4pPr>
            <a:lvl5pPr marL="2057400" indent="-228600" latinLnBrk="0">
              <a:buFont typeface="Wingdings" panose="05000000000000000000" pitchFamily="2" charset="2"/>
              <a:buChar char="§"/>
              <a:defRPr sz="1600" baseline="0">
                <a:latin typeface="Century Gothic" panose="020B050202020202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1074401" y="6519864"/>
            <a:ext cx="10710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93B47-E977-46F8-8C2F-7DA6743170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 userDrawn="1"/>
        </p:nvSpPr>
        <p:spPr>
          <a:xfrm>
            <a:off x="2224728" y="6535891"/>
            <a:ext cx="7704856" cy="332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²"/>
              <a:defRPr kumimoji="0" sz="32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u"/>
              <a:defRPr kumimoji="0" sz="2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/>
              <a:buChar char="u"/>
              <a:defRPr kumimoji="0" sz="2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/>
              <a:buChar char="u"/>
              <a:defRPr kumimoji="0" sz="24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/>
              <a:buChar char="u"/>
              <a:defRPr kumimoji="0" sz="20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Prof. Youngsup Kim, idebtor@gmail.com CSEE Dept., Handong Global University</a:t>
            </a:r>
            <a:endParaRPr lang="ko-KR" altLang="en-US" sz="1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AC778754-33AA-481A-B885-58843B94B2EC}" type="datetime1">
              <a:rPr lang="ko-KR" altLang="en-US" smtClean="0"/>
              <a:pPr/>
              <a:t>21-07-21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ko-KR"/>
              <a:t>Data Structures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ctr" rtl="0" eaLnBrk="1" latinLnBrk="1" hangingPunct="1">
        <a:spcBef>
          <a:spcPct val="0"/>
        </a:spcBef>
        <a:buNone/>
        <a:defRPr kumimoji="0" sz="4400" b="1" kern="1200" spc="50" baseline="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²"/>
        <a:defRPr kumimoji="0" sz="32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/>
        <a:buChar char="u"/>
        <a:defRPr kumimoji="0" sz="28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/>
        <a:buChar char="u"/>
        <a:defRPr kumimoji="0" sz="2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/>
        <a:buChar char="u"/>
        <a:defRPr kumimoji="0" sz="24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/>
        <a:buChar char="u"/>
        <a:defRPr kumimoji="0" sz="20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N4bCdyGcUc&amp;list=PLrnPJCHvNZuA80lNWNCLICR3qYzhw3iPI&amp;index=1" TargetMode="External"/><Relationship Id="rId2" Type="http://schemas.openxmlformats.org/officeDocument/2006/relationships/hyperlink" Target="hhttps://www.youtube.com/watch?v=4N4bCdyGcUc&amp;list=PLrnPJCHvNZuA80lNWNCLICR3qYzhw3iPI&amp;index=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PostView.nhn?blogId=justkukaro&amp;logNo=221010150133&amp;proxyReferer=https://www.google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c7iu9hHLc0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164C2-2126-40C6-89DC-721C7FDD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B4B2-2AEB-4AA6-B6FA-F775CF41E87C}"/>
              </a:ext>
            </a:extLst>
          </p:cNvPr>
          <p:cNvSpPr txBox="1">
            <a:spLocks/>
          </p:cNvSpPr>
          <p:nvPr/>
        </p:nvSpPr>
        <p:spPr>
          <a:xfrm>
            <a:off x="2063552" y="3212976"/>
            <a:ext cx="4998981" cy="864096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i="0" u="none" strike="noStrike" cap="none" spc="0" baseline="0">
                <a:ln w="9524">
                  <a:solidFill>
                    <a:srgbClr val="32538F">
                      <a:alpha val="0"/>
                    </a:srgbClr>
                  </a:solidFill>
                </a:ln>
                <a:solidFill>
                  <a:schemeClr val="accent5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32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</a:t>
            </a:r>
          </a:p>
          <a:p>
            <a:pPr algn="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4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</a:t>
            </a:r>
            <a:endParaRPr lang="en-US" altLang="ko-KR" sz="24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AAAC739-984E-4671-8E8D-A38DC0A18EDF}"/>
              </a:ext>
            </a:extLst>
          </p:cNvPr>
          <p:cNvSpPr txBox="1">
            <a:spLocks/>
          </p:cNvSpPr>
          <p:nvPr/>
        </p:nvSpPr>
        <p:spPr>
          <a:xfrm>
            <a:off x="119336" y="2708920"/>
            <a:ext cx="936104" cy="36004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1">
              <a:defRPr sz="4400">
                <a:solidFill>
                  <a:srgbClr val="FFFFFF"/>
                </a:solidFill>
              </a:defRPr>
            </a:pPr>
            <a:r>
              <a:rPr lang="en-US" altLang="ko-KR" sz="200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en-US" altLang="ko-KR" sz="12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>
                <a:sym typeface="Wingdings" panose="05000000000000000000" pitchFamily="2" charset="2"/>
              </a:rPr>
              <a:t>자 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가로</a:t>
            </a:r>
            <a:r>
              <a:rPr lang="en-US" altLang="ko-KR" b="1" dirty="0">
                <a:sym typeface="Wingdings" panose="05000000000000000000" pitchFamily="2" charset="2"/>
              </a:rPr>
              <a:t>(horizontal)</a:t>
            </a:r>
            <a:r>
              <a:rPr lang="ko-KR" altLang="en-US" b="1" dirty="0">
                <a:sym typeface="Wingdings" panose="05000000000000000000" pitchFamily="2" charset="2"/>
              </a:rPr>
              <a:t>로 새 개의 </a:t>
            </a:r>
            <a:r>
              <a:rPr lang="ko-KR" altLang="en-US" dirty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[Design] </a:t>
            </a:r>
            <a:r>
              <a:rPr lang="ko-KR" altLang="en-US" dirty="0">
                <a:sym typeface="Wingdings" panose="05000000000000000000" pitchFamily="2" charset="2"/>
              </a:rPr>
              <a:t>혹은 </a:t>
            </a:r>
            <a:r>
              <a:rPr lang="en-US" altLang="ko-KR" dirty="0">
                <a:sym typeface="Wingdings" panose="05000000000000000000" pitchFamily="2" charset="2"/>
              </a:rPr>
              <a:t>[Code]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en-US" altLang="ko-KR" dirty="0">
                <a:sym typeface="Wingdings" panose="05000000000000000000" pitchFamily="2" charset="2"/>
              </a:rPr>
              <a:t>horizontal</a:t>
            </a:r>
            <a:r>
              <a:rPr lang="ko-KR" altLang="en-US" dirty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ko-KR" altLang="en-US" b="1" dirty="0">
                <a:sym typeface="Wingdings" panose="05000000000000000000" pitchFamily="2" charset="2"/>
              </a:rPr>
              <a:t>왜 그럴까요</a:t>
            </a:r>
            <a:r>
              <a:rPr lang="en-US" altLang="ko-KR" b="1" dirty="0">
                <a:sym typeface="Wingdings" panose="05000000000000000000" pitchFamily="2" charset="2"/>
              </a:rPr>
              <a:t>?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layout_width,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dirty="0" smtClean="0"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에 있는 여유공간을 모두 채운다는 것을 기억하나요</a:t>
            </a:r>
            <a:r>
              <a:rPr lang="en-US" altLang="ko-KR" dirty="0" smtClean="0">
                <a:sym typeface="Wingdings" panose="05000000000000000000" pitchFamily="2" charset="2"/>
              </a:rPr>
              <a:t>?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match_parent </a:t>
            </a:r>
            <a:r>
              <a:rPr lang="ko-KR" altLang="en-US" dirty="0" smtClean="0">
                <a:sym typeface="Wingdings" panose="05000000000000000000" pitchFamily="2" charset="2"/>
              </a:rPr>
              <a:t>이기 때문에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첫째 버튼이 공간을 모두 차지한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그래서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나머지 버튼들을 추가할 공간이 없어 사라진 것처럼 보입니다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그러면 어떻게 하면 두 버튼들도 함께 나란히 한 줄에 보이게 할 수 있을까요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57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버튼들의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속성값을 모두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바꾸면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각 버튼은 자기에게 필요한 공간만을 차지하게 되면서 모두 화면에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나타나게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보이지 않는 버튼의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속성값을 어떻게 수정할 수 있나요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[activity_main.xml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에서 각 버튼 코드를 직접 수정하거나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b="1" dirty="0" smtClean="0">
                <a:sym typeface="Wingdings" panose="05000000000000000000" pitchFamily="2" charset="2"/>
              </a:rPr>
              <a:t>각 </a:t>
            </a:r>
            <a:r>
              <a:rPr lang="ko-KR" altLang="en-US" dirty="0" smtClean="0">
                <a:sym typeface="Wingdings" panose="05000000000000000000" pitchFamily="2" charset="2"/>
              </a:rPr>
              <a:t>버튼을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Attribute</a:t>
            </a:r>
            <a:r>
              <a:rPr lang="ko-KR" altLang="en-US" b="1" dirty="0" smtClean="0">
                <a:sym typeface="Wingdings" panose="05000000000000000000" pitchFamily="2" charset="2"/>
              </a:rPr>
              <a:t>창</a:t>
            </a:r>
            <a:r>
              <a:rPr lang="ko-KR" altLang="en-US" dirty="0" smtClean="0">
                <a:sym typeface="Wingdings" panose="05000000000000000000" pitchFamily="2" charset="2"/>
              </a:rPr>
              <a:t>에서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4881954"/>
            <a:ext cx="4556839" cy="16145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999656" y="5530026"/>
            <a:ext cx="237626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9" y="3994748"/>
            <a:ext cx="3528392" cy="5242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767408" y="3973216"/>
            <a:ext cx="3528393" cy="3022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4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혹시 지금 결과가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좀 다르지 않나요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와 일치하도록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파일을 코드를 수정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추가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343836"/>
            <a:ext cx="2575783" cy="168416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87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smtClean="0">
                <a:sym typeface="Wingdings" panose="05000000000000000000" pitchFamily="2" charset="2"/>
              </a:rPr>
              <a:t>디자인 화면에서 뷰를 만들면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XML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파일</a:t>
            </a:r>
            <a:r>
              <a:rPr lang="ko-KR" altLang="en-US" b="1" dirty="0" smtClean="0">
                <a:sym typeface="Wingdings" panose="05000000000000000000" pitchFamily="2" charset="2"/>
              </a:rPr>
              <a:t>이 만들어지고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이것이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소스 파일</a:t>
            </a:r>
            <a:r>
              <a:rPr lang="ko-KR" altLang="en-US" b="1" dirty="0" smtClean="0">
                <a:sym typeface="Wingdings" panose="05000000000000000000" pitchFamily="2" charset="2"/>
              </a:rPr>
              <a:t>과 연결됩니다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br>
              <a:rPr lang="en-US" altLang="ko-KR" b="1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[MainActivity.java]</a:t>
            </a:r>
            <a:r>
              <a:rPr lang="ko-KR" altLang="en-US" dirty="0" smtClean="0">
                <a:sym typeface="Wingdings" panose="05000000000000000000" pitchFamily="2" charset="2"/>
              </a:rPr>
              <a:t>탭을 열어보면</a:t>
            </a:r>
            <a:r>
              <a:rPr lang="en-US" altLang="ko-KR" dirty="0" smtClean="0">
                <a:sym typeface="Wingdings" panose="05000000000000000000" pitchFamily="2" charset="2"/>
              </a:rPr>
              <a:t>, setContentView()</a:t>
            </a:r>
            <a:r>
              <a:rPr lang="ko-KR" altLang="en-US" dirty="0" err="1" smtClean="0">
                <a:sym typeface="Wingdings" panose="05000000000000000000" pitchFamily="2" charset="2"/>
              </a:rPr>
              <a:t>메소도를</a:t>
            </a:r>
            <a:r>
              <a:rPr lang="ko-KR" altLang="en-US" dirty="0" smtClean="0">
                <a:sym typeface="Wingdings" panose="05000000000000000000" pitchFamily="2" charset="2"/>
              </a:rPr>
              <a:t> 호출하는 부분이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</a:t>
            </a:r>
            <a:r>
              <a:rPr lang="en-US" altLang="ko-KR" dirty="0" smtClean="0">
                <a:sym typeface="Wingdings" panose="05000000000000000000" pitchFamily="2" charset="2"/>
              </a:rPr>
              <a:t>.xml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ko-KR" altLang="en-US" dirty="0" err="1" smtClean="0">
                <a:sym typeface="Wingdings" panose="05000000000000000000" pitchFamily="2" charset="2"/>
              </a:rPr>
              <a:t>파라미터로</a:t>
            </a:r>
            <a:r>
              <a:rPr lang="ko-KR" altLang="en-US" dirty="0" smtClean="0">
                <a:sym typeface="Wingdings" panose="05000000000000000000" pitchFamily="2" charset="2"/>
              </a:rPr>
              <a:t> 전달하면 이것으로 화면을 만들어 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화면에 보이는 레이아웃 소스 코드</a:t>
            </a:r>
            <a:r>
              <a:rPr lang="en-US" altLang="ko-KR" dirty="0" smtClean="0">
                <a:sym typeface="Wingdings" panose="05000000000000000000" pitchFamily="2" charset="2"/>
              </a:rPr>
              <a:t>(xml)</a:t>
            </a:r>
            <a:r>
              <a:rPr lang="ko-KR" altLang="en-US" dirty="0" smtClean="0">
                <a:sym typeface="Wingdings" panose="05000000000000000000" pitchFamily="2" charset="2"/>
              </a:rPr>
              <a:t>와 자바 소스 코드는 서로 분리되어 있기 때문에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화면 구성을 바꿀 때 자바 소스 코드는 그대로 두고 레이아웃 소스 코드만 수정하는 것도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만약 화면 레이아웃을 미리 만들 수 없거나 혹은 레이아웃을 상황에 따라 바로 만들어야 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 소스 코드에서 화면 레이아웃을 구성해야 할 필요가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웹을 통해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서버나 사용자의 요구에 따라 </a:t>
            </a:r>
            <a:r>
              <a:rPr lang="ko-KR" altLang="en-US" dirty="0" smtClean="0">
                <a:sym typeface="Wingdings" panose="05000000000000000000" pitchFamily="2" charset="2"/>
              </a:rPr>
              <a:t>바로 화면을 구성할 수 있도록 자바 코드에서 화면을 구성하는 방법이 훨씬 효율적입니다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이러한 것을 시뮬레이션 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복사해서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만든 후에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Hu021LinearLayout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Ctrl + C, Ctrl +V</a:t>
            </a:r>
            <a:r>
              <a:rPr lang="ko-KR" altLang="en-US" dirty="0" smtClean="0">
                <a:sym typeface="Wingdings" panose="05000000000000000000" pitchFamily="2" charset="2"/>
              </a:rPr>
              <a:t>로 복사하고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187721"/>
            <a:ext cx="7940728" cy="435139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39416" y="3573016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861132" y="5301208"/>
            <a:ext cx="432048" cy="3600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Step2: LayoutCodeActivity.java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다음과 같이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3112207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Linear 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600" dirty="0" smtClean="0">
                <a:sym typeface="Wingdings" panose="05000000000000000000" pitchFamily="2" charset="2"/>
              </a:rPr>
              <a:t>, orientation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16080" y="4109072"/>
            <a:ext cx="468525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 추가될 뷰들에 설정할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생성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943872" y="4941168"/>
            <a:ext cx="48965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에 추가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4943872" y="5902533"/>
            <a:ext cx="302433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새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</a:t>
            </a:r>
            <a:r>
              <a:rPr lang="ko-KR" altLang="en-US" sz="1600" dirty="0" smtClean="0">
                <a:sym typeface="Wingdings" panose="05000000000000000000" pitchFamily="2" charset="2"/>
              </a:rPr>
              <a:t>을 화면에 설정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7382726" y="1127295"/>
            <a:ext cx="445593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Wingdings" panose="05000000000000000000" pitchFamily="2" charset="2"/>
              </a:rPr>
              <a:t>레이아웃  </a:t>
            </a:r>
            <a:r>
              <a:rPr lang="en-US" altLang="ko-KR" sz="1600" dirty="0">
                <a:sym typeface="Wingdings" panose="05000000000000000000" pitchFamily="2" charset="2"/>
              </a:rPr>
              <a:t>xml </a:t>
            </a:r>
            <a:r>
              <a:rPr lang="ko-KR" altLang="en-US" sz="1600" dirty="0" smtClean="0">
                <a:sym typeface="Wingdings" panose="05000000000000000000" pitchFamily="2" charset="2"/>
              </a:rPr>
              <a:t>파일없이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java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 smtClean="0">
                <a:sym typeface="Wingdings" panose="05000000000000000000" pitchFamily="2" charset="2"/>
              </a:rPr>
              <a:t>View</a:t>
            </a:r>
            <a:r>
              <a:rPr lang="ko-KR" altLang="en-US" sz="1600" dirty="0" smtClean="0">
                <a:sym typeface="Wingdings" panose="05000000000000000000" pitchFamily="2" charset="2"/>
              </a:rPr>
              <a:t>들을 직접 코딩하여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레이아웃을 동적으로 나타내게 하는 코드입니다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31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하나의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activity 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기억하시죠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앱을 실행했을 때 </a:t>
            </a:r>
            <a:r>
              <a:rPr lang="ko-KR" altLang="en-US" dirty="0">
                <a:sym typeface="Wingdings" panose="05000000000000000000" pitchFamily="2" charset="2"/>
              </a:rPr>
              <a:t>첫</a:t>
            </a:r>
            <a:r>
              <a:rPr lang="ko-KR" altLang="en-US" dirty="0" smtClean="0">
                <a:sym typeface="Wingdings" panose="05000000000000000000" pitchFamily="2" charset="2"/>
              </a:rPr>
              <a:t> 화면을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라고 부릅니다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프로젝트를 처음 만들면</a:t>
            </a:r>
            <a:r>
              <a:rPr lang="en-US" altLang="ko-KR" dirty="0" smtClean="0">
                <a:sym typeface="Wingdings" panose="05000000000000000000" pitchFamily="2" charset="2"/>
              </a:rPr>
              <a:t>, MainActivity</a:t>
            </a:r>
            <a:r>
              <a:rPr lang="ko-KR" altLang="en-US" dirty="0" smtClean="0">
                <a:sym typeface="Wingdings" panose="05000000000000000000" pitchFamily="2" charset="2"/>
              </a:rPr>
              <a:t>가 만들어지고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위한 소스코드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와 레이아웃 파일 </a:t>
            </a:r>
            <a:r>
              <a:rPr lang="en-US" altLang="ko-KR" b="1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이 생성이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그리고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 </a:t>
            </a:r>
            <a:r>
              <a:rPr lang="en-US" altLang="ko-KR" b="1" dirty="0" smtClean="0">
                <a:sym typeface="Wingdings" panose="05000000000000000000" pitchFamily="2" charset="2"/>
              </a:rPr>
              <a:t>MainActivity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AndroidManifest.xml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파일 안에 자동으로 등록이 됩니다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MainActivity</a:t>
            </a:r>
            <a:r>
              <a:rPr lang="ko-KR" altLang="en-US" dirty="0" smtClean="0">
                <a:sym typeface="Wingdings" panose="05000000000000000000" pitchFamily="2" charset="2"/>
              </a:rPr>
              <a:t>를 대신하도록 우리가 새로 추가한 </a:t>
            </a:r>
            <a:r>
              <a:rPr lang="en-US" altLang="ko-KR" b="1" dirty="0" smtClean="0">
                <a:sym typeface="Wingdings" panose="05000000000000000000" pitchFamily="2" charset="2"/>
              </a:rPr>
              <a:t>LayoutCodeActivity</a:t>
            </a:r>
            <a:r>
              <a:rPr lang="ko-KR" altLang="en-US" dirty="0" smtClean="0">
                <a:sym typeface="Wingdings" panose="05000000000000000000" pitchFamily="2" charset="2"/>
              </a:rPr>
              <a:t>로 변경하여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처음 실행할 때 우리가 코드로 새로 만든 </a:t>
            </a:r>
            <a:r>
              <a:rPr lang="en-US" altLang="ko-KR" dirty="0" smtClean="0">
                <a:sym typeface="Wingdings" panose="05000000000000000000" pitchFamily="2" charset="2"/>
              </a:rPr>
              <a:t>Activity</a:t>
            </a:r>
            <a:r>
              <a:rPr lang="ko-KR" altLang="en-US" dirty="0" smtClean="0">
                <a:sym typeface="Wingdings" panose="05000000000000000000" pitchFamily="2" charset="2"/>
              </a:rPr>
              <a:t>가 나타나게 하려는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이 작업을 우리가 이제 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38" y="3140751"/>
            <a:ext cx="7209421" cy="3353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5400" y="4077072"/>
            <a:ext cx="43204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92144" y="5949280"/>
            <a:ext cx="9361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493662" y="5656892"/>
            <a:ext cx="304784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이것을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LayoutCodeActivity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로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수정하려고 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43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" y="2838642"/>
            <a:ext cx="4633362" cy="1958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수정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찾아가는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첫 번째 방법은 </a:t>
            </a:r>
            <a:r>
              <a:rPr lang="en-US" altLang="ko-KR" dirty="0" smtClean="0">
                <a:sym typeface="Wingdings" panose="05000000000000000000" pitchFamily="2" charset="2"/>
              </a:rPr>
              <a:t>android</a:t>
            </a:r>
            <a:r>
              <a:rPr lang="ko-KR" altLang="en-US" dirty="0" smtClean="0">
                <a:sym typeface="Wingdings" panose="05000000000000000000" pitchFamily="2" charset="2"/>
              </a:rPr>
              <a:t>로 부터 시작하는 것이며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번째는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로 시작해서 찾아갈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AndroidManifest.xml </a:t>
            </a:r>
            <a:r>
              <a:rPr lang="ko-KR" altLang="en-US" dirty="0">
                <a:sym typeface="Wingdings" panose="05000000000000000000" pitchFamily="2" charset="2"/>
              </a:rPr>
              <a:t>을 찾아서 </a:t>
            </a:r>
            <a:r>
              <a:rPr lang="en-US" altLang="ko-KR" dirty="0" smtClean="0">
                <a:sym typeface="Wingdings" panose="05000000000000000000" pitchFamily="2" charset="2"/>
              </a:rPr>
              <a:t>MainActivity </a:t>
            </a:r>
            <a:r>
              <a:rPr lang="ko-KR" altLang="en-US" dirty="0" smtClean="0">
                <a:sym typeface="Wingdings" panose="05000000000000000000" pitchFamily="2" charset="2"/>
              </a:rPr>
              <a:t>대신에 새로 만든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LayoutCodeActivity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5670964" y="3380905"/>
            <a:ext cx="432048" cy="30919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1703512" y="3097388"/>
            <a:ext cx="288032" cy="28946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91544" y="249995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634475" y="274344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 rot="5400000" flipV="1">
            <a:off x="402504" y="3610244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76" y="3090184"/>
            <a:ext cx="6950042" cy="3398815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5400000">
            <a:off x="10596500" y="5723856"/>
            <a:ext cx="288032" cy="5040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 flipV="1">
            <a:off x="4702180" y="5512802"/>
            <a:ext cx="360040" cy="49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464152" y="5892410"/>
            <a:ext cx="3024336" cy="200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5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4: </a:t>
            </a:r>
            <a:r>
              <a:rPr lang="en-US" altLang="ko-KR" dirty="0">
                <a:sym typeface="Wingdings" panose="05000000000000000000" pitchFamily="2" charset="2"/>
              </a:rPr>
              <a:t>AndroidManifest.xml </a:t>
            </a:r>
            <a:r>
              <a:rPr lang="ko-KR" altLang="en-US" dirty="0" smtClean="0">
                <a:sym typeface="Wingdings" panose="05000000000000000000" pitchFamily="2" charset="2"/>
              </a:rPr>
              <a:t>수정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실행하면 다음과 같은 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레이아웃 파일 없이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동적으로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만들어 단말에 화면에 출력하였습니다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축하합니다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357226"/>
            <a:ext cx="2395108" cy="41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activity_main.xml &amp; MainActivity.java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파일들의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레이아웃 </a:t>
            </a:r>
            <a:r>
              <a:rPr lang="ko-KR" altLang="en-US" dirty="0" smtClean="0">
                <a:sym typeface="Wingdings" panose="05000000000000000000" pitchFamily="2" charset="2"/>
              </a:rPr>
              <a:t>파일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자바 소스 코드 </a:t>
            </a:r>
            <a:r>
              <a:rPr lang="en-US" altLang="ko-KR" dirty="0" smtClean="0">
                <a:sym typeface="Wingdings" panose="05000000000000000000" pitchFamily="2" charset="2"/>
              </a:rPr>
              <a:t>MainActiivty.java</a:t>
            </a:r>
            <a:r>
              <a:rPr lang="ko-KR" altLang="en-US" dirty="0" smtClean="0">
                <a:sym typeface="Wingdings" panose="05000000000000000000" pitchFamily="2" charset="2"/>
              </a:rPr>
              <a:t>를 결합하여 하나의 앱을 완성했습니다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개의 파일들이 어떻게 연결되어 하나의 만들어 내는 것일까요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659892"/>
            <a:ext cx="2284762" cy="4016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63450" y="3927827"/>
            <a:ext cx="6268790" cy="187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protected void onCreate(Bundle savedInstanceState)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super.onCreate(savedInstanceState);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setContentView(</a:t>
            </a:r>
            <a:r>
              <a:rPr lang="en-US" altLang="ko-KR" sz="1600" b="1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829" y="1700808"/>
            <a:ext cx="2389030" cy="497515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044512" y="4857707"/>
            <a:ext cx="2905224" cy="478462"/>
          </a:xfrm>
          <a:prstGeom prst="roundRect">
            <a:avLst/>
          </a:prstGeom>
          <a:solidFill>
            <a:srgbClr val="FFC000">
              <a:alpha val="1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endCxn id="9" idx="2"/>
          </p:cNvCxnSpPr>
          <p:nvPr/>
        </p:nvCxnSpPr>
        <p:spPr>
          <a:xfrm flipV="1">
            <a:off x="2430806" y="5336169"/>
            <a:ext cx="4066318" cy="467630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7949736" y="2989033"/>
            <a:ext cx="1368152" cy="78878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79458" y="3081846"/>
            <a:ext cx="1930337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err="1" smtClean="0">
                <a:latin typeface="+mn-ea"/>
              </a:rPr>
              <a:t>MainActivity.Java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자바 소스 코드 파일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3556" y="5512876"/>
            <a:ext cx="1888659" cy="58477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activity_main.xml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XML </a:t>
            </a:r>
            <a:r>
              <a:rPr lang="ko-KR" altLang="en-US" sz="1600" dirty="0" smtClean="0">
                <a:latin typeface="+mn-ea"/>
              </a:rPr>
              <a:t>레이아웃 파일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61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5: </a:t>
            </a:r>
            <a:r>
              <a:rPr lang="ko-KR" altLang="en-US" b="1" dirty="0" smtClean="0">
                <a:sym typeface="Wingdings" panose="05000000000000000000" pitchFamily="2" charset="2"/>
              </a:rPr>
              <a:t>화면 생성 과정 분석하기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파일에 있는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생성하는 코드를 살펴봅시다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3100" y="1628800"/>
            <a:ext cx="11248112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public class LayoutCodeActivity extends AppCompatActivity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 = new LinearLayout(this);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.setOrientation(</a:t>
            </a:r>
            <a:r>
              <a:rPr lang="en-US" altLang="ko-KR" sz="1400" dirty="0" err="1">
                <a:latin typeface="Consolas" panose="020B0609020204030204" pitchFamily="49" charset="0"/>
              </a:rPr>
              <a:t>LinearLayout.VERTICAL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LinearLayout.LayoutParams params = new LinearLayout.LayoutParams(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LinearLayout.LayoutParams.MATCH_PARENT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        LinearLayout.LayoutParams.WRAP_CONTENT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 button1 = new Button(this);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button1.setText</a:t>
            </a:r>
            <a:r>
              <a:rPr lang="en-US" altLang="ko-KR" sz="1400" dirty="0" smtClean="0">
                <a:latin typeface="Consolas" panose="020B0609020204030204" pitchFamily="49" charset="0"/>
              </a:rPr>
              <a:t>("</a:t>
            </a:r>
            <a:r>
              <a:rPr lang="ko-KR" altLang="en-US" sz="1400" dirty="0" smtClean="0">
                <a:latin typeface="Consolas" panose="020B0609020204030204" pitchFamily="49" charset="0"/>
              </a:rPr>
              <a:t>안녕하세요</a:t>
            </a:r>
            <a:r>
              <a:rPr lang="en-US" altLang="ko-KR" sz="1400" dirty="0" smtClean="0">
                <a:latin typeface="Consolas" panose="020B0609020204030204" pitchFamily="49" charset="0"/>
              </a:rPr>
              <a:t>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button1.setLayoutParams(</a:t>
            </a:r>
            <a:r>
              <a:rPr lang="en-US" altLang="ko-KR" sz="1400" dirty="0" err="1"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mainLayout.addView(button1);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mainLayout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5" idx="1"/>
          </p:cNvCxnSpPr>
          <p:nvPr/>
        </p:nvCxnSpPr>
        <p:spPr>
          <a:xfrm flipH="1">
            <a:off x="6077156" y="2749638"/>
            <a:ext cx="435616" cy="31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12772" y="2057140"/>
            <a:ext cx="524517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안드로이드의 모든 </a:t>
            </a:r>
            <a:r>
              <a:rPr lang="en-US" altLang="ko-KR" sz="1400" dirty="0" smtClean="0">
                <a:sym typeface="Wingdings" panose="05000000000000000000" pitchFamily="2" charset="2"/>
              </a:rPr>
              <a:t>UI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객체들은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Context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객체</a:t>
            </a:r>
            <a:r>
              <a:rPr lang="ko-KR" altLang="en-US" sz="1400" dirty="0" smtClean="0">
                <a:sym typeface="Wingdings" panose="05000000000000000000" pitchFamily="2" charset="2"/>
              </a:rPr>
              <a:t>를 전달받아서 </a:t>
            </a:r>
            <a:r>
              <a:rPr lang="en-US" altLang="ko-KR" sz="1400" dirty="0" smtClean="0">
                <a:sym typeface="Wingdings" panose="05000000000000000000" pitchFamily="2" charset="2"/>
              </a:rPr>
              <a:t>new()</a:t>
            </a:r>
            <a:r>
              <a:rPr lang="ko-KR" altLang="en-US" sz="1400" dirty="0" smtClean="0">
                <a:sym typeface="Wingdings" panose="05000000000000000000" pitchFamily="2" charset="2"/>
              </a:rPr>
              <a:t>로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새로운 것을 생성하도록 하고 있음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여기선</a:t>
            </a:r>
            <a:r>
              <a:rPr lang="en-US" altLang="ko-KR" sz="1400" dirty="0" smtClean="0">
                <a:sym typeface="Wingdings" panose="05000000000000000000" pitchFamily="2" charset="2"/>
              </a:rPr>
              <a:t>, AppCompatActivity</a:t>
            </a:r>
            <a:r>
              <a:rPr lang="ko-KR" altLang="en-US" sz="1400" dirty="0" smtClean="0">
                <a:sym typeface="Wingdings" panose="05000000000000000000" pitchFamily="2" charset="2"/>
              </a:rPr>
              <a:t>클래스가 상속하므로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이 클래스 안에서는 </a:t>
            </a:r>
            <a:r>
              <a:rPr lang="en-US" altLang="ko-KR" sz="1400" dirty="0" smtClean="0">
                <a:sym typeface="Wingdings" panose="05000000000000000000" pitchFamily="2" charset="2"/>
              </a:rPr>
              <a:t>this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로 사용한 것임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ym typeface="Wingdings" panose="05000000000000000000" pitchFamily="2" charset="2"/>
              </a:rPr>
              <a:t>아니면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getApplicationContext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로 호출해서 앱에서 참조 가능한 </a:t>
            </a:r>
            <a:r>
              <a:rPr lang="en-US" altLang="ko-KR" sz="1400" dirty="0" smtClean="0">
                <a:sym typeface="Wingdings" panose="05000000000000000000" pitchFamily="2" charset="2"/>
              </a:rPr>
              <a:t>Context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사용해야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512771" y="4127857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LayoutParams</a:t>
            </a:r>
            <a:r>
              <a:rPr lang="ko-KR" altLang="en-US" sz="1400" dirty="0" smtClean="0">
                <a:sym typeface="Wingdings" panose="05000000000000000000" pitchFamily="2" charset="2"/>
              </a:rPr>
              <a:t>객체를 생성하고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뷰의 속성들을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481924" y="5923704"/>
            <a:ext cx="521928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ym typeface="Wingdings" panose="05000000000000000000" pitchFamily="2" charset="2"/>
              </a:rPr>
              <a:t>R.layout.activity_main</a:t>
            </a:r>
            <a:r>
              <a:rPr lang="ko-KR" altLang="en-US" sz="1400" dirty="0" smtClean="0">
                <a:sym typeface="Wingdings" panose="05000000000000000000" pitchFamily="2" charset="2"/>
              </a:rPr>
              <a:t>같이 정의된 리소스를 대신에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자바코드로</a:t>
            </a:r>
            <a:r>
              <a:rPr lang="ko-KR" altLang="en-US" sz="1400" dirty="0" smtClean="0">
                <a:sym typeface="Wingdings" panose="05000000000000000000" pitchFamily="2" charset="2"/>
              </a:rPr>
              <a:t> 생성한 객체를 전달함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81924" y="5186754"/>
            <a:ext cx="521876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버튼에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파라미터를</a:t>
            </a:r>
            <a:r>
              <a:rPr lang="ko-KR" altLang="en-US" sz="1400" dirty="0" smtClean="0">
                <a:sym typeface="Wingdings" panose="05000000000000000000" pitchFamily="2" charset="2"/>
              </a:rPr>
              <a:t> 설정하고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에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추가함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7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MyMainActivity.java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Case 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같이 </a:t>
            </a:r>
            <a:r>
              <a:rPr lang="en-US" altLang="ko-KR" dirty="0" err="1" smtClean="0">
                <a:sym typeface="Wingdings" panose="05000000000000000000" pitchFamily="2" charset="2"/>
              </a:rPr>
              <a:t>textSize</a:t>
            </a:r>
            <a:r>
              <a:rPr lang="en-US" altLang="ko-KR" dirty="0" smtClean="0">
                <a:sym typeface="Wingdings" panose="05000000000000000000" pitchFamily="2" charset="2"/>
              </a:rPr>
              <a:t>=24, </a:t>
            </a:r>
            <a:r>
              <a:rPr lang="en-US" altLang="ko-KR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dirty="0" smtClean="0">
                <a:sym typeface="Wingdings" panose="05000000000000000000" pitchFamily="2" charset="2"/>
              </a:rPr>
              <a:t>=false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Debugging</a:t>
            </a:r>
            <a:r>
              <a:rPr lang="en-US" altLang="ko-KR" dirty="0" smtClean="0">
                <a:sym typeface="Wingdings" panose="05000000000000000000" pitchFamily="2" charset="2"/>
              </a:rPr>
              <a:t>: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</a:t>
            </a:r>
            <a:r>
              <a:rPr lang="ko-KR" altLang="en-US" dirty="0" smtClean="0">
                <a:sym typeface="Wingdings" panose="05000000000000000000" pitchFamily="2" charset="2"/>
              </a:rPr>
              <a:t>수정했는지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맞는지 </a:t>
            </a:r>
            <a:r>
              <a:rPr lang="ko-KR" altLang="en-US" dirty="0">
                <a:sym typeface="Wingdings" panose="05000000000000000000" pitchFamily="2" charset="2"/>
              </a:rPr>
              <a:t>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98742" y="2591024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1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927648" y="2591023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2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73013"/>
            <a:ext cx="2020841" cy="35235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61" y="2973013"/>
            <a:ext cx="1999415" cy="35235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07452" y="573325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3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자바 코드에서 화면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(Layout)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구성하기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 문제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LayoutCodeActivity.java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</a:t>
            </a:r>
            <a:r>
              <a:rPr lang="en-US" altLang="ko-KR" dirty="0" smtClean="0">
                <a:sym typeface="Wingdings" panose="05000000000000000000" pitchFamily="2" charset="2"/>
              </a:rPr>
              <a:t>Ctrl C + Ctrl V</a:t>
            </a:r>
            <a:r>
              <a:rPr lang="ko-KR" altLang="en-US" dirty="0" smtClean="0">
                <a:sym typeface="Wingdings" panose="05000000000000000000" pitchFamily="2" charset="2"/>
              </a:rPr>
              <a:t>해서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MyMainActivity.java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만드십시오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코드로 생성하고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속성을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setTextSize</a:t>
            </a:r>
            <a:r>
              <a:rPr lang="en-US" altLang="ko-KR" b="1" dirty="0" smtClean="0">
                <a:sym typeface="Wingdings" panose="05000000000000000000" pitchFamily="2" charset="2"/>
              </a:rPr>
              <a:t>(18),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setAllCaps</a:t>
            </a:r>
            <a:r>
              <a:rPr lang="en-US" altLang="ko-KR" b="1" dirty="0" smtClean="0">
                <a:sym typeface="Wingdings" panose="05000000000000000000" pitchFamily="2" charset="2"/>
              </a:rPr>
              <a:t>(false)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Debugging: </a:t>
            </a:r>
            <a:r>
              <a:rPr lang="ko-KR" altLang="en-US" dirty="0">
                <a:sym typeface="Wingdings" panose="05000000000000000000" pitchFamily="2" charset="2"/>
              </a:rPr>
              <a:t>새 화면이 나오지 않습니까</a:t>
            </a:r>
            <a:r>
              <a:rPr lang="en-US" altLang="ko-KR" dirty="0">
                <a:sym typeface="Wingdings" panose="05000000000000000000" pitchFamily="2" charset="2"/>
              </a:rPr>
              <a:t>? AndroidManifest.xml </a:t>
            </a:r>
            <a:r>
              <a:rPr lang="ko-KR" altLang="en-US" dirty="0">
                <a:sym typeface="Wingdings" panose="05000000000000000000" pitchFamily="2" charset="2"/>
              </a:rPr>
              <a:t>파일을 알맞게 수정했는지 확인하십시오</a:t>
            </a:r>
            <a:r>
              <a:rPr lang="en-US" altLang="ko-KR" dirty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4983304" y="2327384"/>
            <a:ext cx="6717908" cy="43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latin typeface="Consolas" panose="020B0609020204030204" pitchFamily="49" charset="0"/>
              </a:rPr>
              <a:t>protected void </a:t>
            </a:r>
            <a:r>
              <a:rPr lang="en-US" altLang="ko-KR" sz="1200" dirty="0" err="1">
                <a:latin typeface="Consolas" panose="020B0609020204030204" pitchFamily="49" charset="0"/>
              </a:rPr>
              <a:t>onCreate</a:t>
            </a:r>
            <a:r>
              <a:rPr lang="en-US" altLang="ko-KR" sz="1200" dirty="0">
                <a:latin typeface="Consolas" panose="020B0609020204030204" pitchFamily="49" charset="0"/>
              </a:rPr>
              <a:t>(Bundle </a:t>
            </a:r>
            <a:r>
              <a:rPr lang="en-US" altLang="ko-KR" sz="1200" dirty="0" err="1">
                <a:latin typeface="Consolas" panose="020B0609020204030204" pitchFamily="49" charset="0"/>
              </a:rPr>
              <a:t>savedInstanceState</a:t>
            </a:r>
            <a:r>
              <a:rPr lang="en-US" altLang="ko-KR" sz="12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super.onCreate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savedInstanceState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mainLayout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LinearLayout</a:t>
            </a:r>
            <a:r>
              <a:rPr lang="en-US" altLang="ko-KR" sz="1200" dirty="0">
                <a:latin typeface="Consolas" panose="020B0609020204030204" pitchFamily="49" charset="0"/>
              </a:rPr>
              <a:t>(this);</a:t>
            </a:r>
          </a:p>
          <a:p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98742" y="2591024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1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927648" y="2591023"/>
            <a:ext cx="788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Case 2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73013"/>
            <a:ext cx="2020841" cy="35235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61" y="2973013"/>
            <a:ext cx="1999415" cy="35235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07452" y="573325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목표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9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정렬하기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뷰를 추가한 후에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뷰들을 어떻게 </a:t>
            </a:r>
            <a:r>
              <a:rPr lang="ko-KR" altLang="en-US" dirty="0" err="1" smtClean="0">
                <a:sym typeface="Wingdings" panose="05000000000000000000" pitchFamily="2" charset="2"/>
              </a:rPr>
              <a:t>정렬하느냐의</a:t>
            </a:r>
            <a:r>
              <a:rPr lang="ko-KR" altLang="en-US" dirty="0" smtClean="0">
                <a:sym typeface="Wingdings" panose="05000000000000000000" pitchFamily="2" charset="2"/>
              </a:rPr>
              <a:t> 문제를 다루어야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안드로이드는 </a:t>
            </a:r>
            <a:r>
              <a:rPr lang="en-US" altLang="ko-KR" dirty="0" smtClean="0">
                <a:sym typeface="Wingdings" panose="05000000000000000000" pitchFamily="2" charset="2"/>
              </a:rPr>
              <a:t>'</a:t>
            </a:r>
            <a:r>
              <a:rPr lang="ko-KR" altLang="en-US" dirty="0" smtClean="0">
                <a:sym typeface="Wingdings" panose="05000000000000000000" pitchFamily="2" charset="2"/>
              </a:rPr>
              <a:t>정렬</a:t>
            </a:r>
            <a:r>
              <a:rPr lang="en-US" altLang="ko-KR" dirty="0" smtClean="0">
                <a:sym typeface="Wingdings" panose="05000000000000000000" pitchFamily="2" charset="2"/>
              </a:rPr>
              <a:t>(align)'</a:t>
            </a:r>
            <a:r>
              <a:rPr lang="ko-KR" altLang="en-US" dirty="0" smtClean="0">
                <a:sym typeface="Wingdings" panose="05000000000000000000" pitchFamily="2" charset="2"/>
              </a:rPr>
              <a:t>과 같은 일반적인 이름이 아니라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라는 속성 이름을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 두 용어를 구별하면 유익합니다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91448"/>
              </p:ext>
            </p:extLst>
          </p:nvPr>
        </p:nvGraphicFramePr>
        <p:xfrm>
          <a:off x="911424" y="2348880"/>
          <a:ext cx="107897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05">
                  <a:extLst>
                    <a:ext uri="{9D8B030D-6E8A-4147-A177-3AD203B41FA5}">
                      <a16:colId xmlns:a16="http://schemas.microsoft.com/office/drawing/2014/main" val="2221156248"/>
                    </a:ext>
                  </a:extLst>
                </a:gridCol>
                <a:gridCol w="8113283">
                  <a:extLst>
                    <a:ext uri="{9D8B030D-6E8A-4147-A177-3AD203B41FA5}">
                      <a16:colId xmlns:a16="http://schemas.microsoft.com/office/drawing/2014/main" val="270624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layout_gravity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부모 컨테이너의</a:t>
                      </a:r>
                      <a:r>
                        <a:rPr lang="ko-KR" altLang="en-US" baseline="0" dirty="0" smtClean="0"/>
                        <a:t> 여유 공간이 생겼을 때 뷰를 정렬하는 방법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즉 뷰가 어디에 위치할 것인지 결정하는 것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gravity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뷰 안에 내용물을 정렬하는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(text</a:t>
                      </a:r>
                      <a:r>
                        <a:rPr lang="ko-KR" altLang="en-US" dirty="0" smtClean="0"/>
                        <a:t>의 경우 내용물은 글자가 되고</a:t>
                      </a:r>
                      <a:r>
                        <a:rPr lang="en-US" altLang="ko-KR" dirty="0" smtClean="0"/>
                        <a:t>, imageView</a:t>
                      </a:r>
                      <a:r>
                        <a:rPr lang="ko-KR" altLang="en-US" dirty="0" smtClean="0"/>
                        <a:t>경우 내용물은 이미지가 됨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7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6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project</a:t>
            </a:r>
            <a:r>
              <a:rPr lang="ko-KR" altLang="en-US" dirty="0" smtClean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이름을 </a:t>
            </a:r>
            <a:r>
              <a:rPr lang="en-US" altLang="ko-KR" b="1" dirty="0" smtClean="0">
                <a:sym typeface="Wingdings" panose="05000000000000000000" pitchFamily="2" charset="2"/>
              </a:rPr>
              <a:t>Hu022Gravity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이라고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</a:t>
            </a:r>
            <a:r>
              <a:rPr lang="en-US" altLang="ko-KR" dirty="0" smtClean="0">
                <a:sym typeface="Wingdings" panose="05000000000000000000" pitchFamily="2" charset="2"/>
              </a:rPr>
              <a:t>(gravity.xml)</a:t>
            </a:r>
            <a:r>
              <a:rPr lang="ko-KR" altLang="en-US" dirty="0" smtClean="0">
                <a:sym typeface="Wingdings" panose="05000000000000000000" pitchFamily="2" charset="2"/>
              </a:rPr>
              <a:t>을 생성하십시오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[android][app][res][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위에서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우 클릭하여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[New  Layout resource file]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File name: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</a:t>
            </a:r>
            <a:r>
              <a:rPr lang="en-US" altLang="ko-KR" dirty="0" smtClean="0">
                <a:sym typeface="Wingdings" panose="05000000000000000000" pitchFamily="2" charset="2"/>
              </a:rPr>
              <a:t>, Root Element: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입력하고 </a:t>
            </a:r>
            <a:r>
              <a:rPr lang="en-US" altLang="ko-KR" dirty="0" smtClean="0">
                <a:sym typeface="Wingdings" panose="05000000000000000000" pitchFamily="2" charset="2"/>
              </a:rPr>
              <a:t>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이것은 </a:t>
            </a:r>
            <a:r>
              <a:rPr lang="en-US" altLang="ko-KR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파일을 생성하는 새로운 방법을 정의하는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18" y="3014360"/>
            <a:ext cx="5235394" cy="350550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122811" y="4117352"/>
            <a:ext cx="337301" cy="32488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9912424" y="4476837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9912424" y="4182328"/>
            <a:ext cx="337301" cy="2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087665" y="4504759"/>
            <a:ext cx="714373" cy="2319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87664" y="4214816"/>
            <a:ext cx="714373" cy="2620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en-US" altLang="ko-KR" dirty="0" smtClean="0">
                <a:sym typeface="Wingdings" panose="05000000000000000000" pitchFamily="2" charset="2"/>
              </a:rPr>
              <a:t>res </a:t>
            </a:r>
            <a:r>
              <a:rPr lang="ko-KR" altLang="en-US" dirty="0" smtClean="0">
                <a:sym typeface="Wingdings" panose="05000000000000000000" pitchFamily="2" charset="2"/>
              </a:rPr>
              <a:t>폴더에 새로 생성된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찾아서 편집합니다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 smtClean="0">
                <a:sym typeface="Wingdings" panose="05000000000000000000" pitchFamily="2" charset="2"/>
              </a:rPr>
              <a:t>코드 작성을 위해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더블클릭해서 열고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세 개의 버튼을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[Palette]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[Button]</a:t>
            </a:r>
            <a:r>
              <a:rPr lang="ko-KR" altLang="en-US" dirty="0" smtClean="0">
                <a:sym typeface="Wingdings" panose="05000000000000000000" pitchFamily="2" charset="2"/>
              </a:rPr>
              <a:t>클릭하고 끌어다가 </a:t>
            </a:r>
            <a:r>
              <a:rPr lang="en-US" altLang="ko-KR" dirty="0" smtClean="0">
                <a:sym typeface="Wingdings" panose="05000000000000000000" pitchFamily="2" charset="2"/>
              </a:rPr>
              <a:t>[Component Tree]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다음과 같이 버튼이 생성되는 것을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[Code] </a:t>
            </a:r>
            <a:r>
              <a:rPr lang="ko-KR" altLang="en-US" dirty="0">
                <a:sym typeface="Wingdings" panose="05000000000000000000" pitchFamily="2" charset="2"/>
              </a:rPr>
              <a:t>탭에서 </a:t>
            </a:r>
            <a:r>
              <a:rPr lang="ko-KR" altLang="en-US" dirty="0" smtClean="0">
                <a:sym typeface="Wingdings" panose="05000000000000000000" pitchFamily="2" charset="2"/>
              </a:rPr>
              <a:t>각 버튼의 코드를 다음과 같이 수정하면서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만들어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7" y="2348880"/>
            <a:ext cx="1872208" cy="13469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98725" y="4710813"/>
            <a:ext cx="22717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layout_gravity="left"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26284" y="5057070"/>
            <a:ext cx="2470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786324" y="5403327"/>
            <a:ext cx="23711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layout_gravity</a:t>
            </a:r>
            <a:r>
              <a:rPr lang="en-US" altLang="ko-KR" sz="1400" dirty="0" smtClean="0">
                <a:latin typeface="Consolas" panose="020B0609020204030204" pitchFamily="49" charset="0"/>
              </a:rPr>
              <a:t>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98" y="4038936"/>
            <a:ext cx="3059141" cy="20162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7" y="4037913"/>
            <a:ext cx="3080973" cy="20084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5586" y="6125461"/>
            <a:ext cx="286809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textAllCaps="false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72589" y="4710813"/>
            <a:ext cx="127791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</a:t>
            </a:r>
            <a:r>
              <a:rPr lang="en-US" altLang="ko-KR" sz="1400" dirty="0">
                <a:latin typeface="Consolas" panose="020B0609020204030204" pitchFamily="49" charset="0"/>
              </a:rPr>
              <a:t>left"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0148" y="5057070"/>
            <a:ext cx="14766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text="center"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60188" y="5403327"/>
            <a:ext cx="13773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text="right"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android:orientation="vertical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latin typeface="Consolas" panose="020B0609020204030204" pitchFamily="49" charset="0"/>
              </a:rPr>
              <a:t>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>
            <a:stCxn id="14" idx="1"/>
          </p:cNvCxnSpPr>
          <p:nvPr/>
        </p:nvCxnSpPr>
        <p:spPr>
          <a:xfrm flipH="1" flipV="1">
            <a:off x="3791744" y="1916832"/>
            <a:ext cx="1584176" cy="297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375920" y="2060847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400" dirty="0" smtClean="0">
                <a:sym typeface="Wingdings" panose="05000000000000000000" pitchFamily="2" charset="2"/>
              </a:rPr>
              <a:t>을 세로</a:t>
            </a:r>
            <a:r>
              <a:rPr lang="en-US" altLang="ko-KR" sz="1400" dirty="0" smtClean="0">
                <a:sym typeface="Wingdings" panose="05000000000000000000" pitchFamily="2" charset="2"/>
              </a:rPr>
              <a:t>(vertical)</a:t>
            </a:r>
            <a:r>
              <a:rPr lang="ko-KR" altLang="en-US" sz="1400" dirty="0" smtClean="0">
                <a:sym typeface="Wingdings" panose="05000000000000000000" pitchFamily="2" charset="2"/>
              </a:rPr>
              <a:t>방향으로 설정함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375919" y="2784515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첫째 버튼 왼쪽으로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75918" y="4130086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둘째 </a:t>
            </a:r>
            <a:r>
              <a:rPr lang="ko-KR" altLang="en-US" sz="1400" smtClean="0">
                <a:sym typeface="Wingdings" panose="05000000000000000000" pitchFamily="2" charset="2"/>
              </a:rPr>
              <a:t>버튼 가운데로 </a:t>
            </a:r>
            <a:r>
              <a:rPr lang="ko-KR" altLang="en-US" sz="1400" dirty="0" smtClean="0">
                <a:sym typeface="Wingdings" panose="05000000000000000000" pitchFamily="2" charset="2"/>
              </a:rPr>
              <a:t>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365374" y="5556211"/>
            <a:ext cx="435466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셋째 버튼 오른쪽으로 정렬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8735636" y="6103973"/>
            <a:ext cx="286809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err="1">
                <a:latin typeface="Consolas" panose="020B0609020204030204" pitchFamily="49" charset="0"/>
              </a:rPr>
              <a:t>android:textAllCaps</a:t>
            </a:r>
            <a:r>
              <a:rPr lang="en-US" altLang="ko-KR" sz="1400" dirty="0">
                <a:latin typeface="Consolas" panose="020B0609020204030204" pitchFamily="49" charset="0"/>
              </a:rPr>
              <a:t>="false</a:t>
            </a:r>
            <a:r>
              <a:rPr lang="en-US" altLang="ko-KR" sz="14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is left out for simplicity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완성했으면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탭을 클릭하여 오른쪽과 같이 확인이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되었으면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프로젝트 </a:t>
            </a:r>
            <a:r>
              <a:rPr lang="en-US" altLang="ko-KR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실행하여 출력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ym typeface="Wingdings" panose="05000000000000000000" pitchFamily="2" charset="2"/>
              </a:rPr>
              <a:t>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혹시 우리가 원하는 세 버튼이 아니라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Hello World"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이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화면이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나오지 않았나요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 문제를 어떻게 해결해야 하죠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무엇이 잘못된 것이죠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040216" y="1292914"/>
            <a:ext cx="11521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06" y="860047"/>
            <a:ext cx="2290512" cy="1488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07" y="2551359"/>
            <a:ext cx="2284806" cy="39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4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gravity.xml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 파일을 일고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화면에 보여주기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은 화면을 나타내는 </a:t>
            </a:r>
            <a:r>
              <a:rPr lang="en-US" altLang="ko-KR" dirty="0" smtClean="0">
                <a:sym typeface="Wingdings" panose="05000000000000000000" pitchFamily="2" charset="2"/>
              </a:rPr>
              <a:t>resource file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화면</a:t>
            </a:r>
            <a:r>
              <a:rPr lang="en-US" altLang="ko-KR" dirty="0" smtClean="0">
                <a:sym typeface="Wingdings" panose="05000000000000000000" pitchFamily="2" charset="2"/>
              </a:rPr>
              <a:t>(resource file)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가 호출하여 사용할 수 있도록 알려주어야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파일이 폴더에 존재하는 것만으로는 부족합니다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[android][app]</a:t>
            </a:r>
            <a:r>
              <a:rPr lang="en-US" altLang="ko-KR" dirty="0" smtClean="0">
                <a:sym typeface="Wingdings" panose="05000000000000000000" pitchFamily="2" charset="2"/>
              </a:rPr>
              <a:t>[java]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패키지</a:t>
            </a:r>
            <a:r>
              <a:rPr lang="en-US" altLang="ko-KR" dirty="0" smtClean="0">
                <a:sym typeface="Wingdings" panose="05000000000000000000" pitchFamily="2" charset="2"/>
              </a:rPr>
              <a:t>]</a:t>
            </a:r>
            <a:r>
              <a:rPr lang="en-US" altLang="ko-KR" b="1" dirty="0" err="1" smtClean="0">
                <a:sym typeface="Wingdings" panose="05000000000000000000" pitchFamily="2" charset="2"/>
              </a:rPr>
              <a:t>MainActivity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더블클릭하여 열어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수정합니다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앱을 실행하면 오른쪽과 같은 화면을 볼 수 있을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3099" y="2924944"/>
            <a:ext cx="7915969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R.layout.gravity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왼쪽 화살표 5"/>
          <p:cNvSpPr/>
          <p:nvPr/>
        </p:nvSpPr>
        <p:spPr>
          <a:xfrm>
            <a:off x="5303912" y="5085184"/>
            <a:ext cx="576064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924944"/>
            <a:ext cx="3156940" cy="20520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77156" y="5085184"/>
            <a:ext cx="3466013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gravity.xml </a:t>
            </a:r>
            <a:r>
              <a:rPr lang="ko-KR" altLang="en-US" sz="1400" dirty="0" smtClean="0">
                <a:latin typeface="Consolas" panose="020B0609020204030204" pitchFamily="49" charset="0"/>
              </a:rPr>
              <a:t>파일을 읽고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</a:t>
            </a:r>
            <a:r>
              <a:rPr lang="en-US" altLang="ko-KR" sz="1400" dirty="0" smtClean="0">
                <a:latin typeface="Consolas" panose="020B0609020204030204" pitchFamily="49" charset="0"/>
              </a:rPr>
              <a:t/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정의된 </a:t>
            </a:r>
            <a:r>
              <a:rPr lang="en-US" altLang="ko-KR" sz="1400" dirty="0" smtClean="0">
                <a:latin typeface="Consolas" panose="020B0609020204030204" pitchFamily="49" charset="0"/>
              </a:rPr>
              <a:t>layout</a:t>
            </a:r>
            <a:r>
              <a:rPr lang="ko-KR" altLang="en-US" sz="1400" dirty="0" smtClean="0">
                <a:latin typeface="Consolas" panose="020B0609020204030204" pitchFamily="49" charset="0"/>
              </a:rPr>
              <a:t>을 화면에 출력해줍니다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탭으로 가서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모든 버튼의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layout_width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layout_height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속성은 </a:t>
            </a:r>
            <a:r>
              <a:rPr lang="en-US" altLang="ko-KR" dirty="0" smtClean="0">
                <a:sym typeface="Wingdings" panose="05000000000000000000" pitchFamily="2" charset="2"/>
              </a:rPr>
              <a:t>wrap_content </a:t>
            </a:r>
            <a:r>
              <a:rPr lang="ko-KR" altLang="en-US" dirty="0" smtClean="0">
                <a:sym typeface="Wingdings" panose="05000000000000000000" pitchFamily="2" charset="2"/>
              </a:rPr>
              <a:t>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 </a:t>
            </a:r>
            <a:r>
              <a:rPr lang="en-US" altLang="ko-KR" dirty="0" smtClean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 smtClean="0">
                <a:sym typeface="Wingdings" panose="05000000000000000000" pitchFamily="2" charset="2"/>
              </a:rPr>
              <a:t>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 </a:t>
            </a:r>
            <a:r>
              <a:rPr lang="ko-KR" altLang="en-US" dirty="0" smtClean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8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익히기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뷰의 크기와 위치를 정하는 과정을 화면 배치 과정이라고 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이를 도와주는 레이아웃을 알아봅니다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살펴보기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대표적인 레이아웃 사용하기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ym typeface="Wingdings" panose="05000000000000000000" pitchFamily="2" charset="2"/>
              </a:rPr>
              <a:t>스크롤 만들어 보기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229" y="5956197"/>
            <a:ext cx="1124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hlinkClick r:id="rId2"/>
              </a:rPr>
              <a:t>제약 레이아웃 </a:t>
            </a:r>
            <a:r>
              <a:rPr lang="ko-KR" altLang="en-US" sz="1600" dirty="0" err="1">
                <a:hlinkClick r:id="rId2"/>
              </a:rPr>
              <a:t>튜</a:t>
            </a:r>
            <a:r>
              <a:rPr lang="ko-KR" altLang="en-US" sz="1600" dirty="0" err="1" smtClean="0">
                <a:hlinkClick r:id="rId2"/>
              </a:rPr>
              <a:t>토리얼</a:t>
            </a:r>
            <a:endParaRPr lang="en-US" altLang="ko-KR" sz="1600" dirty="0" smtClean="0">
              <a:hlinkClick r:id="rId3"/>
            </a:endParaRPr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://www.youtube.com/watch?v=4N4bCdyGcUc&amp;list=PLrnPJCHvNZuA80lNWNCLICR3qYzhw3iPI&amp;index=1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427229" y="4671581"/>
            <a:ext cx="10647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레이아웃 튜토리얼 </a:t>
            </a:r>
            <a:r>
              <a:rPr lang="en-US" altLang="ko-KR" sz="1600" dirty="0"/>
              <a:t>https://m.blog.naver.com/PostView.nhn?blogId=justkukaro&amp;logNo=221010150133&amp;proxyReferer=https:%2F%2Fwww.google.com%2F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0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 </a:t>
            </a:r>
            <a:r>
              <a:rPr lang="ko-KR" altLang="en-US" b="1" dirty="0" smtClean="0">
                <a:sym typeface="Wingdings" panose="05000000000000000000" pitchFamily="2" charset="2"/>
              </a:rPr>
              <a:t>자세히 알아보기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디자인 화면으로 작업하기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[Design]</a:t>
            </a:r>
            <a:r>
              <a:rPr lang="ko-KR" altLang="en-US" dirty="0">
                <a:sym typeface="Wingdings" panose="05000000000000000000" pitchFamily="2" charset="2"/>
              </a:rPr>
              <a:t>탭으로 가서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버튼들을 모두 지우고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팔레트에서 세 버튼들을 추가하십시오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모든 버튼의 </a:t>
            </a:r>
            <a:r>
              <a:rPr lang="en-US" altLang="ko-KR" dirty="0">
                <a:sym typeface="Wingdings" panose="05000000000000000000" pitchFamily="2" charset="2"/>
              </a:rPr>
              <a:t>layout_width, layout_height</a:t>
            </a:r>
            <a:r>
              <a:rPr lang="ko-KR" altLang="en-US" dirty="0">
                <a:sym typeface="Wingdings" panose="05000000000000000000" pitchFamily="2" charset="2"/>
              </a:rPr>
              <a:t> 속성은 </a:t>
            </a:r>
            <a:r>
              <a:rPr lang="en-US" altLang="ko-KR" dirty="0">
                <a:sym typeface="Wingdings" panose="05000000000000000000" pitchFamily="2" charset="2"/>
              </a:rPr>
              <a:t>wrap_content </a:t>
            </a:r>
            <a:r>
              <a:rPr lang="ko-KR" altLang="en-US" dirty="0">
                <a:sym typeface="Wingdings" panose="05000000000000000000" pitchFamily="2" charset="2"/>
              </a:rPr>
              <a:t>로 설정하고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text</a:t>
            </a:r>
            <a:r>
              <a:rPr lang="ko-KR" altLang="en-US" dirty="0">
                <a:sym typeface="Wingdings" panose="05000000000000000000" pitchFamily="2" charset="2"/>
              </a:rPr>
              <a:t>속성은 각각 </a:t>
            </a:r>
            <a:r>
              <a:rPr lang="en-US" altLang="ko-KR" dirty="0">
                <a:sym typeface="Wingdings" panose="05000000000000000000" pitchFamily="2" charset="2"/>
              </a:rPr>
              <a:t>'left', 'center', 'right'</a:t>
            </a:r>
            <a:r>
              <a:rPr lang="ko-KR" altLang="en-US" dirty="0">
                <a:sym typeface="Wingdings" panose="05000000000000000000" pitchFamily="2" charset="2"/>
              </a:rPr>
              <a:t>로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 버튼을 정렬하기 위해</a:t>
            </a:r>
            <a:r>
              <a:rPr lang="en-US" altLang="ko-KR" dirty="0">
                <a:sym typeface="Wingdings" panose="05000000000000000000" pitchFamily="2" charset="2"/>
              </a:rPr>
              <a:t>, layout_gravity </a:t>
            </a:r>
            <a:r>
              <a:rPr lang="ko-KR" altLang="en-US" dirty="0">
                <a:sym typeface="Wingdings" panose="05000000000000000000" pitchFamily="2" charset="2"/>
              </a:rPr>
              <a:t>속성을 설정해야 하는데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속성 창에서 보이질 않죠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속성 창에는 가장 많이 사용하는 공통적인 속성들을 보여줍니다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버튼을 하나 선택한 상태에서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속성 창을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하여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[All Attributes] </a:t>
            </a:r>
            <a:r>
              <a:rPr lang="ko-KR" altLang="en-US" dirty="0" smtClean="0">
                <a:sym typeface="Wingdings" panose="05000000000000000000" pitchFamily="2" charset="2"/>
              </a:rPr>
              <a:t>영역으로 이동하여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 찾아서 </a:t>
            </a:r>
            <a:r>
              <a:rPr lang="ko-KR" altLang="en-US" b="1" dirty="0" smtClean="0">
                <a:sym typeface="Wingdings" panose="05000000000000000000" pitchFamily="2" charset="2"/>
              </a:rPr>
              <a:t>목록</a:t>
            </a:r>
            <a:r>
              <a:rPr lang="ko-KR" altLang="en-US" dirty="0" smtClean="0">
                <a:sym typeface="Wingdings" panose="05000000000000000000" pitchFamily="2" charset="2"/>
              </a:rPr>
              <a:t>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세 버튼에 각각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left, center, right</a:t>
            </a:r>
            <a:r>
              <a:rPr lang="ko-KR" altLang="en-US" dirty="0" smtClean="0">
                <a:sym typeface="Wingdings" panose="05000000000000000000" pitchFamily="2" charset="2"/>
              </a:rPr>
              <a:t>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그리고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실행하기 전에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탭으로 어떤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소스코드가 저절로 생성되었는지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여러분이 직접 코딩한 것과 다른 속성들이 있나요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id,  text </a:t>
            </a:r>
            <a:r>
              <a:rPr lang="ko-KR" altLang="en-US" dirty="0" smtClean="0">
                <a:sym typeface="Wingdings" panose="05000000000000000000" pitchFamily="2" charset="2"/>
              </a:rPr>
              <a:t>속성일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수정하지 말고</a:t>
            </a:r>
            <a:r>
              <a:rPr lang="en-US" altLang="ko-KR" dirty="0" smtClean="0">
                <a:sym typeface="Wingdings" panose="05000000000000000000" pitchFamily="2" charset="2"/>
              </a:rPr>
              <a:t>, text </a:t>
            </a:r>
            <a:r>
              <a:rPr lang="ko-KR" altLang="en-US" dirty="0" smtClean="0">
                <a:sym typeface="Wingdings" panose="05000000000000000000" pitchFamily="2" charset="2"/>
              </a:rPr>
              <a:t>속성은 각각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'left', 'center', 'right''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하면 좋겠죠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indent="-285750"/>
            <a:r>
              <a:rPr lang="ko-KR" altLang="en-US" dirty="0" smtClean="0">
                <a:sym typeface="Wingdings" panose="05000000000000000000" pitchFamily="2" charset="2"/>
              </a:rPr>
              <a:t>이제 앱을 실행하면 우리가 코딩한 것과 같은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결과를 볼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56" y="3068960"/>
            <a:ext cx="5851492" cy="34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en-US" altLang="ko-KR" dirty="0" smtClean="0"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탭으로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버튼 코드 밑에 세 개의 </a:t>
            </a:r>
            <a:r>
              <a:rPr lang="en-US" altLang="ko-KR" dirty="0" err="1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b="1" dirty="0" smtClean="0">
                <a:sym typeface="Wingdings" panose="05000000000000000000" pitchFamily="2" charset="2"/>
              </a:rPr>
              <a:t>코딩으로 </a:t>
            </a:r>
            <a:r>
              <a:rPr lang="ko-KR" altLang="en-US" dirty="0" smtClean="0">
                <a:sym typeface="Wingdings" panose="05000000000000000000" pitchFamily="2" charset="2"/>
              </a:rPr>
              <a:t>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의 코드를 보면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도 동일하지만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, </a:t>
            </a:r>
            <a:b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id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gravity, text </a:t>
            </a:r>
            <a:r>
              <a:rPr lang="ko-KR" altLang="en-US" dirty="0" smtClean="0">
                <a:sym typeface="Wingdings" panose="05000000000000000000" pitchFamily="2" charset="2"/>
              </a:rPr>
              <a:t>속성만 아래와 같이 각각 다르게 설정해 봅시다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어떤 모양의 화면이 나올지 상상해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@+id/textview2, right, Right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@+id/textview3, center,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C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enter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11424" y="1772816"/>
            <a:ext cx="60486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</a:t>
            </a:r>
            <a:r>
              <a:rPr lang="en-US" altLang="ko-KR" sz="1600" dirty="0" smtClean="0">
                <a:latin typeface="Consolas" panose="020B0609020204030204" pitchFamily="49" charset="0"/>
              </a:rPr>
              <a:t>TextView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android:id="@+id/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textview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android:gravity="left"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android:text="left"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7" y="1628799"/>
            <a:ext cx="2580876" cy="4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9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/>
            </a:r>
            <a:b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39416" y="1988840"/>
            <a:ext cx="5184576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wrap_content</a:t>
            </a:r>
            <a:r>
              <a:rPr lang="en-US" altLang="ko-KR" sz="1600" b="1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android:text="Center"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36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내용물 정렬 속성 </a:t>
            </a:r>
            <a:r>
              <a:rPr lang="en-US" altLang="ko-KR" b="1" dirty="0" smtClean="0">
                <a:sym typeface="Wingdings" panose="05000000000000000000" pitchFamily="2" charset="2"/>
              </a:rPr>
              <a:t>gravity </a:t>
            </a:r>
            <a:r>
              <a:rPr lang="ko-KR" altLang="en-US" b="1" dirty="0" smtClean="0">
                <a:sym typeface="Wingdings" panose="05000000000000000000" pitchFamily="2" charset="2"/>
              </a:rPr>
              <a:t>살펴보기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 번째 </a:t>
            </a:r>
            <a:r>
              <a:rPr lang="en-US" altLang="ko-KR" dirty="0" smtClean="0"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의 아래 코드에서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layout_height="match_parent" </a:t>
            </a:r>
            <a:r>
              <a:rPr lang="ko-KR" altLang="en-US" dirty="0" smtClean="0">
                <a:sym typeface="Wingdings" panose="05000000000000000000" pitchFamily="2" charset="2"/>
              </a:rPr>
              <a:t>로 수정한다면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</a:t>
            </a:r>
            <a:r>
              <a:rPr lang="ko-KR" altLang="en-US" dirty="0">
                <a:sym typeface="Wingdings" panose="05000000000000000000" pitchFamily="2" charset="2"/>
              </a:rPr>
              <a:t>결</a:t>
            </a:r>
            <a:r>
              <a:rPr lang="ko-KR" altLang="en-US" dirty="0" smtClean="0">
                <a:sym typeface="Wingdings" panose="05000000000000000000" pitchFamily="2" charset="2"/>
              </a:rPr>
              <a:t>과는 어떻게 출력되겠습니까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먼저 그림을 그려보고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페이지를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[Center] </a:t>
            </a:r>
            <a:r>
              <a:rPr lang="ko-KR" altLang="en-US" dirty="0" smtClean="0">
                <a:sym typeface="Wingdings" panose="05000000000000000000" pitchFamily="2" charset="2"/>
              </a:rPr>
              <a:t>텍스트 뷰의 높이가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의 높이와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일치하게 되어 남은 </a:t>
            </a:r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뷰를 다 채워버린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NOTE: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버튼이나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의 크기를 </a:t>
            </a:r>
            <a:r>
              <a:rPr lang="en-US" altLang="ko-KR" dirty="0">
                <a:sym typeface="Wingdings" panose="05000000000000000000" pitchFamily="2" charset="2"/>
              </a:rPr>
              <a:t>wrap_content</a:t>
            </a:r>
            <a:r>
              <a:rPr lang="ko-KR" altLang="en-US" dirty="0">
                <a:sym typeface="Wingdings" panose="05000000000000000000" pitchFamily="2" charset="2"/>
              </a:rPr>
              <a:t>로 지정하면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ko-KR" altLang="en-US" dirty="0">
                <a:sym typeface="Wingdings" panose="05000000000000000000" pitchFamily="2" charset="2"/>
              </a:rPr>
              <a:t>안에 내용에 맞게 뷰의 크기가 결정되므로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내부의 여유 공간이 없습니다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이런 경우에는 </a:t>
            </a:r>
            <a:r>
              <a:rPr lang="en-US" altLang="ko-KR" dirty="0">
                <a:sym typeface="Wingdings" panose="05000000000000000000" pitchFamily="2" charset="2"/>
              </a:rPr>
              <a:t>gravity </a:t>
            </a:r>
            <a:r>
              <a:rPr lang="ko-KR" altLang="en-US" dirty="0">
                <a:sym typeface="Wingdings" panose="05000000000000000000" pitchFamily="2" charset="2"/>
              </a:rPr>
              <a:t>속성은 아무런 역할을 하지 않습니다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734" y="1970305"/>
            <a:ext cx="1933176" cy="3394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9416" y="1988840"/>
            <a:ext cx="5184576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&lt;TextView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latin typeface="Consolas" panose="020B0609020204030204" pitchFamily="49" charset="0"/>
              </a:rPr>
              <a:t>android:layout_height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="</a:t>
            </a:r>
            <a:r>
              <a:rPr lang="en-US" altLang="ko-KR" sz="16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match_parent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"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android:textColor="#ffff0000"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android:textSize="32sp"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7" y="1949653"/>
            <a:ext cx="1925413" cy="34147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480376" y="4581129"/>
            <a:ext cx="2592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</a:t>
            </a:r>
            <a:r>
              <a:rPr lang="en-US" altLang="ko-KR" sz="1200" dirty="0">
                <a:latin typeface="Consolas" panose="020B0609020204030204" pitchFamily="49" charset="0"/>
              </a:rPr>
              <a:t>="match_parent"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4581129"/>
            <a:ext cx="2572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Consolas" panose="020B0609020204030204" pitchFamily="49" charset="0"/>
              </a:rPr>
              <a:t>layout_height="wrap_content"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06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Pop Quiz: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 smtClean="0">
                <a:sym typeface="Wingdings" panose="05000000000000000000" pitchFamily="2" charset="2"/>
              </a:rPr>
              <a:t>에서는 </a:t>
            </a:r>
            <a:r>
              <a:rPr lang="en-US" altLang="ko-KR" b="1" dirty="0" smtClean="0">
                <a:sym typeface="Wingdings" panose="05000000000000000000" pitchFamily="2" charset="2"/>
              </a:rPr>
              <a:t>gravity</a:t>
            </a:r>
            <a:r>
              <a:rPr lang="ko-KR" altLang="en-US" dirty="0" smtClean="0">
                <a:sym typeface="Wingdings" panose="05000000000000000000" pitchFamily="2" charset="2"/>
              </a:rPr>
              <a:t>를 사용했습니다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왜 그랬을까요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Pop Quiz: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layout_gravity</a:t>
            </a:r>
            <a:r>
              <a:rPr lang="ko-KR" altLang="en-US" dirty="0">
                <a:sym typeface="Wingdings" panose="05000000000000000000" pitchFamily="2" charset="2"/>
              </a:rPr>
              <a:t>를 사용했고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에서는 </a:t>
            </a:r>
            <a:r>
              <a:rPr lang="en-US" altLang="ko-KR" b="1" dirty="0">
                <a:sym typeface="Wingdings" panose="05000000000000000000" pitchFamily="2" charset="2"/>
              </a:rPr>
              <a:t>gravity</a:t>
            </a:r>
            <a:r>
              <a:rPr lang="ko-KR" altLang="en-US" dirty="0">
                <a:sym typeface="Wingdings" panose="05000000000000000000" pitchFamily="2" charset="2"/>
              </a:rPr>
              <a:t>를 사용했습니다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 그랬을까요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Solution: </a:t>
            </a:r>
            <a:r>
              <a:rPr lang="en-US" altLang="ko-KR" sz="1600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내용물을 </a:t>
            </a:r>
            <a:r>
              <a:rPr lang="en-US" altLang="ko-KR" sz="1600" dirty="0" smtClean="0">
                <a:sym typeface="Wingdings" panose="05000000000000000000" pitchFamily="2" charset="2"/>
              </a:rPr>
              <a:t>align</a:t>
            </a:r>
            <a:r>
              <a:rPr lang="ko-KR" altLang="en-US" sz="1600" dirty="0" smtClean="0">
                <a:sym typeface="Wingdings" panose="05000000000000000000" pitchFamily="2" charset="2"/>
              </a:rPr>
              <a:t>하는데 사용하는 속성입니다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600" dirty="0" smtClean="0">
                <a:sym typeface="Wingdings" panose="05000000000000000000" pitchFamily="2" charset="2"/>
              </a:rPr>
              <a:t>여기서 사용한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ym typeface="Wingdings" panose="05000000000000000000" pitchFamily="2" charset="2"/>
              </a:rPr>
              <a:t>width</a:t>
            </a:r>
            <a:r>
              <a:rPr lang="ko-KR" altLang="en-US" sz="1600" dirty="0">
                <a:sym typeface="Wingdings" panose="05000000000000000000" pitchFamily="2" charset="2"/>
              </a:rPr>
              <a:t>를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match_parent </a:t>
            </a:r>
            <a:r>
              <a:rPr lang="ko-KR" altLang="en-US" sz="1600" dirty="0" smtClean="0">
                <a:sym typeface="Wingdings" panose="05000000000000000000" pitchFamily="2" charset="2"/>
              </a:rPr>
              <a:t>설정했으므로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레이아웃이 </a:t>
            </a:r>
            <a:r>
              <a:rPr lang="en-US" altLang="ko-KR" sz="1600" dirty="0" smtClean="0">
                <a:sym typeface="Wingdings" panose="05000000000000000000" pitchFamily="2" charset="2"/>
              </a:rPr>
              <a:t>parent</a:t>
            </a:r>
            <a:r>
              <a:rPr lang="ko-KR" altLang="en-US" sz="1600" dirty="0" smtClean="0">
                <a:sym typeface="Wingdings" panose="05000000000000000000" pitchFamily="2" charset="2"/>
              </a:rPr>
              <a:t>에 꽉 차 있으므로</a:t>
            </a:r>
            <a:r>
              <a:rPr lang="en-US" altLang="ko-KR" sz="1600" dirty="0" smtClean="0">
                <a:sym typeface="Wingdings" panose="05000000000000000000" pitchFamily="2" charset="2"/>
              </a:rPr>
              <a:t>, 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</a:t>
            </a:r>
            <a:r>
              <a:rPr lang="en-US" altLang="ko-KR" sz="1600" dirty="0" smtClean="0">
                <a:sym typeface="Wingdings" panose="05000000000000000000" pitchFamily="2" charset="2"/>
              </a:rPr>
              <a:t>left/right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설정해도 이동할 곳이 없으니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아무 효용이 없습니다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의 </a:t>
            </a:r>
            <a:r>
              <a:rPr lang="en-US" altLang="ko-KR" sz="1600" dirty="0" smtClean="0">
                <a:sym typeface="Wingdings" panose="05000000000000000000" pitchFamily="2" charset="2"/>
              </a:rPr>
              <a:t>layout </a:t>
            </a:r>
            <a:r>
              <a:rPr lang="ko-KR" altLang="en-US" sz="1600" dirty="0" smtClean="0">
                <a:sym typeface="Wingdings" panose="05000000000000000000" pitchFamily="2" charset="2"/>
              </a:rPr>
              <a:t>안에서 </a:t>
            </a:r>
            <a:r>
              <a:rPr lang="en-US" altLang="ko-KR" sz="1600" dirty="0" smtClean="0">
                <a:sym typeface="Wingdings" panose="05000000000000000000" pitchFamily="2" charset="2"/>
              </a:rPr>
              <a:t>text</a:t>
            </a:r>
            <a:r>
              <a:rPr lang="ko-KR" altLang="en-US" sz="1600" dirty="0" smtClean="0">
                <a:sym typeface="Wingdings" panose="05000000000000000000" pitchFamily="2" charset="2"/>
              </a:rPr>
              <a:t>를 양 옆으로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혹은 가운데로 움직이기 위해서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ko-KR" altLang="en-US" sz="1600" dirty="0" smtClean="0">
                <a:sym typeface="Wingdings" panose="05000000000000000000" pitchFamily="2" charset="2"/>
              </a:rPr>
              <a:t>만약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여기 </a:t>
            </a:r>
            <a:r>
              <a:rPr lang="en-US" altLang="ko-KR" sz="1600" dirty="0" smtClean="0">
                <a:sym typeface="Wingdings" panose="05000000000000000000" pitchFamily="2" charset="2"/>
              </a:rPr>
              <a:t>TextView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</a:t>
            </a:r>
            <a:r>
              <a:rPr lang="en-US" altLang="ko-KR" sz="1600" dirty="0" smtClean="0">
                <a:sym typeface="Wingdings" panose="05000000000000000000" pitchFamily="2" charset="2"/>
              </a:rPr>
              <a:t>wrap_content</a:t>
            </a:r>
            <a:r>
              <a:rPr lang="ko-KR" altLang="en-US" sz="1600" dirty="0" smtClean="0">
                <a:sym typeface="Wingdings" panose="05000000000000000000" pitchFamily="2" charset="2"/>
              </a:rPr>
              <a:t> 설정으로 설정된다면</a:t>
            </a:r>
            <a:r>
              <a:rPr lang="en-US" altLang="ko-KR" sz="1600" dirty="0" smtClean="0">
                <a:sym typeface="Wingdings" panose="05000000000000000000" pitchFamily="2" charset="2"/>
              </a:rPr>
              <a:t>, 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가 아니라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layout_gravity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사용해야 합니다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  <a:endParaRPr lang="ko-KR" altLang="en-US" sz="1600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1" y="2636911"/>
            <a:ext cx="2306170" cy="407130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27648" y="3789040"/>
            <a:ext cx="5216493" cy="95410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Consolas" panose="020B0609020204030204" pitchFamily="49" charset="0"/>
              </a:rPr>
              <a:t>결론적으로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</a:p>
          <a:p>
            <a:r>
              <a:rPr lang="ko-KR" altLang="en-US" sz="1400" dirty="0" smtClean="0">
                <a:latin typeface="Consolas" panose="020B0609020204030204" pitchFamily="49" charset="0"/>
              </a:rPr>
              <a:t>여기 </a:t>
            </a:r>
            <a:r>
              <a:rPr lang="en-US" altLang="ko-KR" sz="1400" dirty="0" smtClean="0">
                <a:latin typeface="Consolas" panose="020B0609020204030204" pitchFamily="49" charset="0"/>
              </a:rPr>
              <a:t>TextView</a:t>
            </a:r>
            <a:r>
              <a:rPr lang="ko-KR" altLang="en-US" sz="1400" dirty="0" smtClean="0">
                <a:latin typeface="Consolas" panose="020B0609020204030204" pitchFamily="49" charset="0"/>
              </a:rPr>
              <a:t>들의 크기가 </a:t>
            </a:r>
            <a:r>
              <a:rPr lang="en-US" altLang="ko-KR" sz="1400" dirty="0" smtClean="0">
                <a:latin typeface="Consolas" panose="020B0609020204030204" pitchFamily="49" charset="0"/>
              </a:rPr>
              <a:t>parent</a:t>
            </a:r>
            <a:r>
              <a:rPr lang="ko-KR" altLang="en-US" sz="1400" dirty="0" smtClean="0">
                <a:latin typeface="Consolas" panose="020B0609020204030204" pitchFamily="49" charset="0"/>
              </a:rPr>
              <a:t>에 맞추어</a:t>
            </a:r>
            <a:r>
              <a:rPr lang="en-US" altLang="ko-KR" sz="1400" dirty="0" smtClean="0">
                <a:latin typeface="Consolas" panose="020B0609020204030204" pitchFamily="49" charset="0"/>
              </a:rPr>
              <a:t>(match_parent)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설정 되어 있으므로</a:t>
            </a:r>
            <a:r>
              <a:rPr lang="en-US" altLang="ko-KR" sz="1400" dirty="0" smtClean="0">
                <a:latin typeface="Consolas" panose="020B0609020204030204" pitchFamily="49" charset="0"/>
              </a:rPr>
              <a:t>, </a:t>
            </a:r>
            <a:r>
              <a:rPr lang="ko-KR" altLang="en-US" sz="1400" dirty="0" smtClean="0">
                <a:latin typeface="Consolas" panose="020B0609020204030204" pitchFamily="49" charset="0"/>
              </a:rPr>
              <a:t>그 안에서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smtClean="0">
                <a:latin typeface="Consolas" panose="020B0609020204030204" pitchFamily="49" charset="0"/>
              </a:rPr>
              <a:t>위치를 이동하려면</a:t>
            </a:r>
            <a:r>
              <a:rPr lang="en-US" altLang="ko-KR" sz="1400" dirty="0" smtClean="0">
                <a:latin typeface="Consolas" panose="020B0609020204030204" pitchFamily="49" charset="0"/>
              </a:rPr>
              <a:t>, gravity</a:t>
            </a:r>
            <a:br>
              <a:rPr lang="en-US" altLang="ko-KR" sz="1400" dirty="0" smtClean="0">
                <a:latin typeface="Consolas" panose="020B0609020204030204" pitchFamily="49" charset="0"/>
              </a:rPr>
            </a:br>
            <a:r>
              <a:rPr lang="ko-KR" altLang="en-US" sz="1400" dirty="0" smtClean="0">
                <a:latin typeface="Consolas" panose="020B0609020204030204" pitchFamily="49" charset="0"/>
              </a:rPr>
              <a:t>속성을 사용해야 합니다</a:t>
            </a:r>
            <a:r>
              <a:rPr lang="en-US" altLang="ko-KR" sz="1400" dirty="0" smtClean="0">
                <a:latin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4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정렬하기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정렬 속성 값들</a:t>
            </a:r>
            <a:r>
              <a:rPr lang="en-US" altLang="ko-KR" b="1" dirty="0" smtClean="0">
                <a:sym typeface="Wingdings" panose="05000000000000000000" pitchFamily="2" charset="2"/>
              </a:rPr>
              <a:t>… </a:t>
            </a:r>
            <a:endParaRPr lang="ko-KR" alt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01476"/>
              </p:ext>
            </p:extLst>
          </p:nvPr>
        </p:nvGraphicFramePr>
        <p:xfrm>
          <a:off x="453101" y="1810792"/>
          <a:ext cx="11248112" cy="297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59">
                  <a:extLst>
                    <a:ext uri="{9D8B030D-6E8A-4147-A177-3AD203B41FA5}">
                      <a16:colId xmlns:a16="http://schemas.microsoft.com/office/drawing/2014/main" val="412701066"/>
                    </a:ext>
                  </a:extLst>
                </a:gridCol>
                <a:gridCol w="5965253">
                  <a:extLst>
                    <a:ext uri="{9D8B030D-6E8A-4147-A177-3AD203B41FA5}">
                      <a16:colId xmlns:a16="http://schemas.microsoft.com/office/drawing/2014/main" val="3018939578"/>
                    </a:ext>
                  </a:extLst>
                </a:gridCol>
              </a:tblGrid>
              <a:tr h="41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정렬 속성 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094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top, 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위쪽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아래쪽 끝에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78060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left,</a:t>
                      </a:r>
                      <a:r>
                        <a:rPr lang="en-US" altLang="ko-KR" baseline="0" dirty="0" smtClean="0"/>
                        <a:t> right, 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오른쪽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가운데 배치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486209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center_vertical</a:t>
                      </a:r>
                      <a:r>
                        <a:rPr lang="en-US" altLang="ko-KR" dirty="0" smtClean="0"/>
                        <a:t>, center_horizontal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가운데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3277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fit_vertical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fit_horizontal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2823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수직과 수평 방향으로 여유공간만큼 확대하여 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88891"/>
                  </a:ext>
                </a:extLst>
              </a:tr>
              <a:tr h="425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clip_vertical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clip_horizontal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baselineAligned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Manual</a:t>
                      </a:r>
                      <a:r>
                        <a:rPr lang="ko-KR" altLang="en-US" baseline="0" dirty="0" smtClean="0"/>
                        <a:t> 참조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57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뷰의 영역은 테두리 선</a:t>
            </a:r>
            <a:r>
              <a:rPr lang="en-US" altLang="ko-KR" dirty="0" smtClean="0">
                <a:sym typeface="Wingdings" panose="05000000000000000000" pitchFamily="2" charset="2"/>
              </a:rPr>
              <a:t>(border)</a:t>
            </a:r>
            <a:r>
              <a:rPr lang="ko-KR" altLang="en-US" dirty="0" smtClean="0">
                <a:sym typeface="Wingdings" panose="05000000000000000000" pitchFamily="2" charset="2"/>
              </a:rPr>
              <a:t>으로 표시하는데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보이게 할 수도 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감출 수도 있습니다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바깥 공간과 안쪽 공간이 있으며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모든 공간을 포함 뷰의 공간을 </a:t>
            </a:r>
            <a:r>
              <a:rPr lang="en-US" altLang="ko-KR" dirty="0" smtClean="0">
                <a:sym typeface="Wingdings" panose="05000000000000000000" pitchFamily="2" charset="2"/>
              </a:rPr>
              <a:t>Cell</a:t>
            </a:r>
            <a:r>
              <a:rPr lang="ko-KR" altLang="en-US" dirty="0" smtClean="0">
                <a:sym typeface="Wingdings" panose="05000000000000000000" pitchFamily="2" charset="2"/>
              </a:rPr>
              <a:t>이라고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버튼이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위젯</a:t>
            </a:r>
            <a:r>
              <a:rPr lang="ko-KR" altLang="en-US" dirty="0" smtClean="0">
                <a:sym typeface="Wingdings" panose="05000000000000000000" pitchFamily="2" charset="2"/>
              </a:rPr>
              <a:t>이라고 부르기 때문에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공간을 위젯 셀</a:t>
            </a:r>
            <a:r>
              <a:rPr lang="en-US" altLang="ko-KR" dirty="0" smtClean="0">
                <a:sym typeface="Wingdings" panose="05000000000000000000" pitchFamily="2" charset="2"/>
              </a:rPr>
              <a:t>(Widget Cell)</a:t>
            </a:r>
            <a:r>
              <a:rPr lang="ko-KR" altLang="en-US" dirty="0" smtClean="0">
                <a:sym typeface="Wingdings" panose="05000000000000000000" pitchFamily="2" charset="2"/>
              </a:rPr>
              <a:t>이라 부르기도 합니다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바깥쪽</a:t>
            </a:r>
            <a:r>
              <a:rPr lang="ko-KR" altLang="en-US" b="1" dirty="0" smtClean="0">
                <a:sym typeface="Wingdings" panose="05000000000000000000" pitchFamily="2" charset="2"/>
              </a:rPr>
              <a:t> 공간을 마진</a:t>
            </a:r>
            <a:r>
              <a:rPr lang="en-US" altLang="ko-KR" b="1" dirty="0" smtClean="0">
                <a:sym typeface="Wingdings" panose="05000000000000000000" pitchFamily="2" charset="2"/>
              </a:rPr>
              <a:t>(Margin)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layout_margin </a:t>
            </a:r>
            <a:r>
              <a:rPr lang="ko-KR" altLang="en-US" dirty="0" smtClean="0">
                <a:sym typeface="Wingdings" panose="05000000000000000000" pitchFamily="2" charset="2"/>
              </a:rPr>
              <a:t>속성으로 정의합니다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테두리 선을 기준으로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안쪽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공간을 패딩</a:t>
            </a:r>
            <a:r>
              <a:rPr lang="en-US" altLang="ko-KR" b="1" dirty="0" smtClean="0">
                <a:sym typeface="Wingdings" panose="05000000000000000000" pitchFamily="2" charset="2"/>
              </a:rPr>
              <a:t>(Padding)</a:t>
            </a:r>
            <a:r>
              <a:rPr lang="ko-KR" altLang="en-US" dirty="0" smtClean="0">
                <a:sym typeface="Wingdings" panose="05000000000000000000" pitchFamily="2" charset="2"/>
              </a:rPr>
              <a:t>이라고 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 안의 내용물인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image</a:t>
            </a:r>
            <a:r>
              <a:rPr lang="ko-KR" altLang="en-US" dirty="0" smtClean="0">
                <a:sym typeface="Wingdings" panose="05000000000000000000" pitchFamily="2" charset="2"/>
              </a:rPr>
              <a:t>의 테두리 선과 떨어진 거리를 지정하는 것은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속성을 이용합니다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5" name="Picture 2" descr="padding and margin difference in androi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758" y="4089837"/>
            <a:ext cx="3055453" cy="24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7536160" y="5524087"/>
            <a:ext cx="2016224" cy="3531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47129" y="5687143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테두리 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border)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37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39416" y="2453806"/>
            <a:ext cx="4464496" cy="2742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42543" y="3315726"/>
            <a:ext cx="1658242" cy="10186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글자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이미지</a:t>
            </a:r>
            <a:r>
              <a:rPr lang="en-US" altLang="ko-KR" dirty="0" smtClean="0">
                <a:solidFill>
                  <a:schemeClr val="tx1"/>
                </a:solidFill>
              </a:rPr>
              <a:t>…)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0"/>
            <a:endCxn id="6" idx="0"/>
          </p:cNvCxnSpPr>
          <p:nvPr/>
        </p:nvCxnSpPr>
        <p:spPr>
          <a:xfrm>
            <a:off x="3071664" y="2453806"/>
            <a:ext cx="0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068951" y="4334362"/>
            <a:ext cx="2713" cy="8619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5" idx="3"/>
          </p:cNvCxnSpPr>
          <p:nvPr/>
        </p:nvCxnSpPr>
        <p:spPr>
          <a:xfrm>
            <a:off x="3900785" y="3825044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39416" y="3828365"/>
            <a:ext cx="14031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5335" y="1855348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ym typeface="Wingdings" panose="05000000000000000000" pitchFamily="2" charset="2"/>
              </a:rPr>
              <a:t>뷰</a:t>
            </a:r>
            <a:r>
              <a:rPr lang="en-US" altLang="ko-KR" dirty="0" smtClean="0">
                <a:sym typeface="Wingdings" panose="05000000000000000000" pitchFamily="2" charset="2"/>
              </a:rPr>
              <a:t>(View)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8951" y="2753290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paddingTop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4290" y="4597794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paddingBottom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784" y="3488253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ym typeface="Wingdings" panose="05000000000000000000" pitchFamily="2" charset="2"/>
              </a:rPr>
              <a:t>paddingLeft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26720" y="3488253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smtClean="0">
                <a:sym typeface="Wingdings" panose="05000000000000000000" pitchFamily="2" charset="2"/>
              </a:rPr>
              <a:t>paddingRight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46706" y="1855348"/>
            <a:ext cx="4464496" cy="3340934"/>
            <a:chOff x="839416" y="1855348"/>
            <a:chExt cx="4464496" cy="3340934"/>
          </a:xfrm>
        </p:grpSpPr>
        <p:sp>
          <p:nvSpPr>
            <p:cNvPr id="30" name="직사각형 29"/>
            <p:cNvSpPr/>
            <p:nvPr/>
          </p:nvSpPr>
          <p:spPr>
            <a:xfrm>
              <a:off x="839416" y="2453806"/>
              <a:ext cx="4464496" cy="2742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42543" y="3315726"/>
              <a:ext cx="1658242" cy="1018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(View)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/>
            <p:cNvCxnSpPr>
              <a:stCxn id="30" idx="0"/>
              <a:endCxn id="31" idx="0"/>
            </p:cNvCxnSpPr>
            <p:nvPr/>
          </p:nvCxnSpPr>
          <p:spPr>
            <a:xfrm>
              <a:off x="3071664" y="2453806"/>
              <a:ext cx="0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3068951" y="4334362"/>
              <a:ext cx="2713" cy="86192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1" idx="3"/>
              <a:endCxn id="30" idx="3"/>
            </p:cNvCxnSpPr>
            <p:nvPr/>
          </p:nvCxnSpPr>
          <p:spPr>
            <a:xfrm>
              <a:off x="3900785" y="3825044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839416" y="3828365"/>
              <a:ext cx="140312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946912" y="1855348"/>
              <a:ext cx="23743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sym typeface="Wingdings" panose="05000000000000000000" pitchFamily="2" charset="2"/>
                </a:rPr>
                <a:t>위젯 셀</a:t>
              </a:r>
              <a:r>
                <a:rPr lang="en-US" altLang="ko-KR" dirty="0" smtClean="0">
                  <a:sym typeface="Wingdings" panose="05000000000000000000" pitchFamily="2" charset="2"/>
                </a:rPr>
                <a:t>(Widget Cell)</a:t>
              </a:r>
            </a:p>
            <a:p>
              <a:pPr algn="ctr"/>
              <a:r>
                <a:rPr lang="en-US" altLang="ko-KR" dirty="0" smtClean="0">
                  <a:sym typeface="Wingdings" panose="05000000000000000000" pitchFamily="2" charset="2"/>
                </a:rPr>
                <a:t>Button, TextView</a:t>
              </a:r>
              <a:endParaRPr lang="en-US" altLang="ko-KR" dirty="0">
                <a:sym typeface="Wingdings" panose="05000000000000000000" pitchFamily="2" charset="2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068951" y="2753290"/>
              <a:ext cx="1742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layout_marginTop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68951" y="4588484"/>
              <a:ext cx="20537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sym typeface="Wingdings" panose="05000000000000000000" pitchFamily="2" charset="2"/>
                </a:rPr>
                <a:t>layout_marginBottom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8569" y="3243316"/>
              <a:ext cx="11128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marginLeft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0406" y="3239503"/>
              <a:ext cx="12298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mtClean="0">
                  <a:sym typeface="Wingdings" panose="05000000000000000000" pitchFamily="2" charset="2"/>
                </a:rPr>
                <a:t>layout_</a:t>
              </a:r>
              <a:br>
                <a:rPr lang="en-US" altLang="ko-KR" sz="1400" smtClean="0">
                  <a:sym typeface="Wingdings" panose="05000000000000000000" pitchFamily="2" charset="2"/>
                </a:rPr>
              </a:br>
              <a:r>
                <a:rPr lang="en-US" altLang="ko-KR" sz="1400" dirty="0" err="1" smtClean="0">
                  <a:sym typeface="Wingdings" panose="05000000000000000000" pitchFamily="2" charset="2"/>
                </a:rPr>
                <a:t>marginRight</a:t>
              </a:r>
              <a:endParaRPr lang="en-US" altLang="ko-KR" sz="14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smtClean="0">
                <a:sym typeface="Wingdings" panose="05000000000000000000" pitchFamily="2" charset="2"/>
              </a:rPr>
              <a:t>뷰의 마진과 패딩 설정하기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Linear Layout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넣고</a:t>
            </a:r>
            <a:r>
              <a:rPr lang="en-US" altLang="ko-KR" dirty="0" smtClean="0">
                <a:sym typeface="Wingdings" panose="05000000000000000000" pitchFamily="2" charset="2"/>
              </a:rPr>
              <a:t>, 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공간을 조절한 </a:t>
            </a:r>
            <a:r>
              <a:rPr lang="en-US" altLang="ko-KR" dirty="0" smtClean="0">
                <a:sym typeface="Wingdings" panose="05000000000000000000" pitchFamily="2" charset="2"/>
              </a:rPr>
              <a:t>XML 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가 차지하는 영역을 확실히 구별하려고 </a:t>
            </a:r>
            <a:r>
              <a:rPr lang="en-US" altLang="ko-KR" dirty="0" smtClean="0">
                <a:sym typeface="Wingdings" panose="05000000000000000000" pitchFamily="2" charset="2"/>
              </a:rPr>
              <a:t>background </a:t>
            </a:r>
            <a:r>
              <a:rPr lang="ko-KR" altLang="en-US" dirty="0" smtClean="0">
                <a:sym typeface="Wingdings" panose="05000000000000000000" pitchFamily="2" charset="2"/>
              </a:rPr>
              <a:t>속성값으로 배경색을 설정했습니다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 </a:t>
            </a:r>
            <a:r>
              <a:rPr lang="en-US" altLang="ko-KR" dirty="0" smtClean="0">
                <a:sym typeface="Wingdings" panose="05000000000000000000" pitchFamily="2" charset="2"/>
              </a:rPr>
              <a:t>View</a:t>
            </a:r>
            <a:r>
              <a:rPr lang="ko-KR" altLang="en-US" dirty="0" smtClean="0">
                <a:sym typeface="Wingdings" panose="05000000000000000000" pitchFamily="2" charset="2"/>
              </a:rPr>
              <a:t>의 테두리 부분까지 배경색이 보이게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부모 컨테이너 </a:t>
            </a:r>
            <a:r>
              <a:rPr lang="en-US" altLang="ko-KR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dirty="0" smtClean="0">
                <a:sym typeface="Wingdings" panose="05000000000000000000" pitchFamily="2" charset="2"/>
              </a:rPr>
              <a:t>의 배경색이 </a:t>
            </a:r>
            <a:r>
              <a:rPr lang="ko-KR" altLang="en-US" dirty="0">
                <a:sym typeface="Wingdings" panose="05000000000000000000" pitchFamily="2" charset="2"/>
              </a:rPr>
              <a:t>흰</a:t>
            </a:r>
            <a:r>
              <a:rPr lang="ko-KR" altLang="en-US" dirty="0" smtClean="0">
                <a:sym typeface="Wingdings" panose="05000000000000000000" pitchFamily="2" charset="2"/>
              </a:rPr>
              <a:t>색이므로 마진을 주면 </a:t>
            </a:r>
            <a:r>
              <a:rPr lang="ko-KR" altLang="en-US" b="1" dirty="0" smtClean="0">
                <a:sym typeface="Wingdings" panose="05000000000000000000" pitchFamily="2" charset="2"/>
              </a:rPr>
              <a:t>마진을 준 부분은 흰색으로 </a:t>
            </a:r>
            <a:r>
              <a:rPr lang="ko-KR" altLang="en-US" dirty="0" smtClean="0">
                <a:sym typeface="Wingdings" panose="05000000000000000000" pitchFamily="2" charset="2"/>
              </a:rPr>
              <a:t>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/app/res/layout </a:t>
            </a:r>
            <a:r>
              <a:rPr lang="ko-KR" altLang="en-US" dirty="0" smtClean="0">
                <a:sym typeface="Wingdings" panose="05000000000000000000" pitchFamily="2" charset="2"/>
              </a:rPr>
              <a:t>폴더 안에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파일을 만듭니다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지정하고 그 안에 다음 소스코드를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</a:t>
            </a:r>
            <a:r>
              <a:rPr lang="ko-KR" altLang="en-US" dirty="0" smtClean="0">
                <a:sym typeface="Wingdings" panose="05000000000000000000" pitchFamily="2" charset="2"/>
              </a:rPr>
              <a:t>을 복사하여 새로운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 </a:t>
            </a:r>
            <a:r>
              <a:rPr lang="ko-KR" altLang="en-US" dirty="0" smtClean="0">
                <a:sym typeface="Wingdings" panose="05000000000000000000" pitchFamily="2" charset="2"/>
              </a:rPr>
              <a:t>을 만들고 다음과 같이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02-1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안드로이드에 포함된 대표적인 레이아웃 살펴보기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안드로이드에서 제공하는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가지의 대표적인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66025"/>
              </p:ext>
            </p:extLst>
          </p:nvPr>
        </p:nvGraphicFramePr>
        <p:xfrm>
          <a:off x="911424" y="1328748"/>
          <a:ext cx="10789788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041">
                  <a:extLst>
                    <a:ext uri="{9D8B030D-6E8A-4147-A177-3AD203B41FA5}">
                      <a16:colId xmlns:a16="http://schemas.microsoft.com/office/drawing/2014/main" val="2098332567"/>
                    </a:ext>
                  </a:extLst>
                </a:gridCol>
                <a:gridCol w="7539747">
                  <a:extLst>
                    <a:ext uri="{9D8B030D-6E8A-4147-A177-3AD203B41FA5}">
                      <a16:colId xmlns:a16="http://schemas.microsoft.com/office/drawing/2014/main" val="43336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레이아웃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ConstraintLayout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</a:t>
                      </a:r>
                      <a:r>
                        <a:rPr lang="en-US" altLang="ko-KR" dirty="0" smtClean="0"/>
                        <a:t>(Constraint)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제약조건을 사용해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안스에서 자동으로 설정하는 </a:t>
                      </a:r>
                      <a:r>
                        <a:rPr lang="ko-KR" altLang="en-US" b="1" dirty="0" smtClean="0"/>
                        <a:t>디폴트 레이아웃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리니어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Linear</a:t>
                      </a:r>
                      <a:r>
                        <a:rPr lang="en-US" altLang="ko-KR" baseline="0" dirty="0" smtClean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박스</a:t>
                      </a:r>
                      <a:r>
                        <a:rPr lang="en-US" altLang="ko-KR" dirty="0" smtClean="0"/>
                        <a:t>(Box)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한 쪽 방향으로 차례대로 뷰를 추가하여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뷰가 차지할 수 있는 사각형 영역을 할당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smtClean="0"/>
                        <a:t>자주 사용함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8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상대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RelativeLayout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규칙</a:t>
                      </a:r>
                      <a:r>
                        <a:rPr lang="en-US" altLang="ko-KR" dirty="0" smtClean="0"/>
                        <a:t>(Rule)</a:t>
                      </a:r>
                      <a:r>
                        <a:rPr lang="ko-KR" altLang="en-US" dirty="0" smtClean="0"/>
                        <a:t>기반 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부모 컨테이너나 다른 뷰와의 상대적 위치로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제약 레이아웃을 사용하게 되면서 </a:t>
                      </a:r>
                      <a:r>
                        <a:rPr lang="ko-KR" altLang="en-US" b="1" dirty="0" smtClean="0"/>
                        <a:t>상대 레이아웃은 권장하지 않음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47157"/>
                  </a:ext>
                </a:extLst>
              </a:tr>
              <a:tr h="1146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프레임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FrameLayout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싱글</a:t>
                      </a:r>
                      <a:r>
                        <a:rPr lang="en-US" altLang="ko-KR" dirty="0" smtClean="0"/>
                        <a:t>(Single)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가장 상위에 있는 하나의 뷰 또는 뷰 그룹만 보여주는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여러 개의 뷰가 돌아가면 중첩하여 쌓게 됨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가장 단순하지만 여러 개의 뷰를 중첩한 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뷰를 전환하여 보여주는 방식으로 </a:t>
                      </a:r>
                      <a:r>
                        <a:rPr lang="ko-KR" altLang="en-US" b="1" dirty="0" smtClean="0"/>
                        <a:t>자주 사용함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4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테이블 레이아웃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TableLayout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격자</a:t>
                      </a:r>
                      <a:r>
                        <a:rPr lang="en-US" altLang="ko-KR" dirty="0" smtClean="0"/>
                        <a:t>(Grid)</a:t>
                      </a:r>
                      <a:r>
                        <a:rPr lang="ko-KR" altLang="en-US" dirty="0" smtClean="0"/>
                        <a:t>모델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격자 모양의 배열을 사용하여 화면을 구성하는 방법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r>
                        <a:rPr lang="ko-KR" altLang="en-US" dirty="0" smtClean="0"/>
                        <a:t>에서 많이 사용하는 정렬 방식과 유사하지만 </a:t>
                      </a:r>
                      <a:r>
                        <a:rPr lang="ko-KR" altLang="en-US" b="1" dirty="0" smtClean="0"/>
                        <a:t>많이 사용하지 않음</a:t>
                      </a:r>
                      <a:r>
                        <a:rPr lang="en-US" altLang="ko-KR" b="1" dirty="0" smtClean="0"/>
                        <a:t>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3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마진과 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gravity.xml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5623" y="1252603"/>
            <a:ext cx="1124811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400" dirty="0" err="1">
                <a:latin typeface="Consolas" panose="020B0609020204030204" pitchFamily="49" charset="0"/>
              </a:rPr>
              <a:t>apk</a:t>
            </a:r>
            <a:r>
              <a:rPr lang="en-US" altLang="ko-KR" sz="14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android:orientation="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horizontal</a:t>
            </a:r>
            <a:r>
              <a:rPr lang="en-US" altLang="ko-KR" sz="1400" dirty="0" smtClean="0">
                <a:latin typeface="Consolas" panose="020B0609020204030204" pitchFamily="49" charset="0"/>
              </a:rPr>
              <a:t>" 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android:layout_width</a:t>
            </a:r>
            <a:r>
              <a:rPr lang="en-US" altLang="ko-KR" sz="1400" dirty="0">
                <a:latin typeface="Consolas" panose="020B0609020204030204" pitchFamily="49" charset="0"/>
              </a:rPr>
              <a:t>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 </a:t>
            </a:r>
            <a:r>
              <a:rPr lang="en-US" altLang="ko-KR" sz="1400" dirty="0">
                <a:latin typeface="Consolas" panose="020B0609020204030204" pitchFamily="49" charset="0"/>
              </a:rPr>
              <a:t>android:layout_height="</a:t>
            </a:r>
            <a:r>
              <a:rPr lang="en-US" altLang="ko-KR" sz="14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="#ffffff00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android:id="@+id/textview2"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android:textColor="#ffff0000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android:textSize="24sp"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="#ff00ffff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layout_margin</a:t>
            </a:r>
            <a:r>
              <a:rPr lang="en-US" altLang="ko-KR" sz="1400" dirty="0" smtClean="0"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latin typeface="Consolas" panose="020B0609020204030204" pitchFamily="49" charset="0"/>
              </a:rPr>
              <a:t>10dp" </a:t>
            </a:r>
            <a:r>
              <a:rPr lang="en-US" altLang="ko-KR" sz="1400" dirty="0" smtClean="0">
                <a:latin typeface="Consolas" panose="020B0609020204030204" pitchFamily="49" charset="0"/>
              </a:rPr>
              <a:t>/&gt;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android:id="@+id/textview3"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</a:t>
            </a:r>
            <a:r>
              <a:rPr lang="en-US" altLang="ko-KR" sz="1400" dirty="0" smtClean="0">
                <a:latin typeface="Consolas" panose="020B0609020204030204" pitchFamily="49" charset="0"/>
              </a:rPr>
              <a:t>"    android:layout_height</a:t>
            </a:r>
            <a:r>
              <a:rPr lang="en-US" altLang="ko-KR" sz="1400" dirty="0">
                <a:latin typeface="Consolas" panose="020B0609020204030204" pitchFamily="49" charset="0"/>
              </a:rPr>
              <a:t>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</a:t>
            </a:r>
            <a:r>
              <a:rPr lang="en-US" altLang="ko-KR" sz="1400" dirty="0" err="1">
                <a:latin typeface="Consolas" panose="020B0609020204030204" pitchFamily="49" charset="0"/>
              </a:rPr>
              <a:t>TextView</a:t>
            </a:r>
            <a:r>
              <a:rPr lang="en-US" altLang="ko-KR" sz="14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android:textColor="#</a:t>
            </a:r>
            <a:r>
              <a:rPr lang="en-US" altLang="ko-KR" sz="1400" dirty="0" err="1">
                <a:latin typeface="Consolas" panose="020B0609020204030204" pitchFamily="49" charset="0"/>
              </a:rPr>
              <a:t>ffffffff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android:textSize</a:t>
            </a:r>
            <a:r>
              <a:rPr lang="en-US" altLang="ko-KR" sz="1400" dirty="0">
                <a:latin typeface="Consolas" panose="020B0609020204030204" pitchFamily="49" charset="0"/>
              </a:rPr>
              <a:t>="24sp"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android:background</a:t>
            </a:r>
            <a:r>
              <a:rPr lang="en-US" altLang="ko-KR" sz="1400" dirty="0">
                <a:latin typeface="Consolas" panose="020B0609020204030204" pitchFamily="49" charset="0"/>
              </a:rPr>
              <a:t>="#fff00fff</a:t>
            </a:r>
            <a:r>
              <a:rPr lang="en-US" altLang="ko-KR" sz="1400" dirty="0" smtClean="0">
                <a:latin typeface="Consolas" panose="020B0609020204030204" pitchFamily="49" charset="0"/>
              </a:rPr>
              <a:t>" 	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android:</a:t>
            </a:r>
            <a:r>
              <a:rPr lang="en-US" altLang="ko-KR" sz="14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400" dirty="0">
                <a:latin typeface="Consolas" panose="020B0609020204030204" pitchFamily="49" charset="0"/>
              </a:rPr>
              <a:t>="20dp"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&lt;/LinearLayout&gt;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5027" y="1689109"/>
            <a:ext cx="360618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ym typeface="Wingdings" panose="05000000000000000000" pitchFamily="2" charset="2"/>
              </a:rPr>
              <a:t>LinearLayout</a:t>
            </a:r>
            <a:r>
              <a:rPr lang="ko-KR" altLang="en-US" sz="1200" dirty="0" smtClean="0">
                <a:sym typeface="Wingdings" panose="05000000000000000000" pitchFamily="2" charset="2"/>
              </a:rPr>
              <a:t>을 가로</a:t>
            </a:r>
            <a:r>
              <a:rPr lang="en-US" altLang="ko-KR" sz="1200" dirty="0" smtClean="0">
                <a:sym typeface="Wingdings" panose="05000000000000000000" pitchFamily="2" charset="2"/>
              </a:rPr>
              <a:t>(horizontal)</a:t>
            </a:r>
            <a:r>
              <a:rPr lang="ko-KR" altLang="en-US" sz="1200" dirty="0" smtClean="0">
                <a:sym typeface="Wingdings" panose="05000000000000000000" pitchFamily="2" charset="2"/>
              </a:rPr>
              <a:t>방향으로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8095027" y="3472796"/>
            <a:ext cx="361441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 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8095027" y="4733179"/>
            <a:ext cx="3606185" cy="279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텍스트 뷰와 부모 여유공간 사이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10dp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 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8100812" y="5955370"/>
            <a:ext cx="36004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택스트</a:t>
            </a:r>
            <a:r>
              <a:rPr lang="ko-KR" altLang="en-US" sz="1200" dirty="0" smtClean="0">
                <a:sym typeface="Wingdings" panose="05000000000000000000" pitchFamily="2" charset="2"/>
              </a:rPr>
              <a:t> 뷰 위젯 내부의 여백을 </a:t>
            </a:r>
            <a:r>
              <a:rPr lang="en-US" altLang="ko-KR" sz="1200" dirty="0" smtClean="0">
                <a:sym typeface="Wingdings" panose="05000000000000000000" pitchFamily="2" charset="2"/>
              </a:rPr>
              <a:t>20dp</a:t>
            </a:r>
            <a:r>
              <a:rPr lang="ko-KR" altLang="en-US" sz="1200" dirty="0" smtClean="0">
                <a:sym typeface="Wingdings" panose="05000000000000000000" pitchFamily="2" charset="2"/>
              </a:rPr>
              <a:t>로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1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–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셋째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Padding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20dp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글자와 뷰의 테두리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둘째 텍스트 뷰는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속성의 </a:t>
            </a:r>
            <a:r>
              <a:rPr lang="en-US" altLang="ko-KR" dirty="0" smtClean="0">
                <a:sym typeface="Wingdings" panose="05000000000000000000" pitchFamily="2" charset="2"/>
              </a:rPr>
              <a:t>all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en-US" altLang="ko-KR" dirty="0" smtClean="0">
                <a:sym typeface="Wingdings" panose="05000000000000000000" pitchFamily="2" charset="2"/>
              </a:rPr>
              <a:t>10dp</a:t>
            </a:r>
            <a:r>
              <a:rPr lang="ko-KR" altLang="en-US" dirty="0" smtClean="0">
                <a:sym typeface="Wingdings" panose="05000000000000000000" pitchFamily="2" charset="2"/>
              </a:rPr>
              <a:t>를 설정하여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테두리와 다른 뷰 사이에 거리를 둔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자 이제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단말기 화면에 보려면 어떻게 하면 되나요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에 가서 </a:t>
            </a:r>
            <a:r>
              <a:rPr lang="en-US" altLang="ko-KR" dirty="0" smtClean="0">
                <a:sym typeface="Wingdings" panose="05000000000000000000" pitchFamily="2" charset="2"/>
              </a:rPr>
              <a:t>gravity.xml </a:t>
            </a:r>
            <a:r>
              <a:rPr lang="ko-KR" altLang="en-US" dirty="0" smtClean="0">
                <a:sym typeface="Wingdings" panose="05000000000000000000" pitchFamily="2" charset="2"/>
              </a:rPr>
              <a:t>대신에 </a:t>
            </a:r>
            <a:r>
              <a:rPr lang="en-US" altLang="ko-KR" dirty="0" smtClean="0">
                <a:sym typeface="Wingdings" panose="05000000000000000000" pitchFamily="2" charset="2"/>
              </a:rPr>
              <a:t>padding.xml</a:t>
            </a:r>
            <a:r>
              <a:rPr lang="ko-KR" altLang="en-US" dirty="0" smtClean="0">
                <a:sym typeface="Wingdings" panose="05000000000000000000" pitchFamily="2" charset="2"/>
              </a:rPr>
              <a:t>을 가져오도록 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636912"/>
            <a:ext cx="5639289" cy="11430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3995266"/>
            <a:ext cx="5628213" cy="132987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811007" y="3292448"/>
            <a:ext cx="288032" cy="3164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1271464" y="3089301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487488" y="4660202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4943872" y="4850269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0" y="5522495"/>
            <a:ext cx="4876570" cy="894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147" y="2924944"/>
            <a:ext cx="2888230" cy="293395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516090" y="4362268"/>
            <a:ext cx="720080" cy="51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패딩과 마진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ym typeface="Wingdings" panose="05000000000000000000" pitchFamily="2" charset="2"/>
              </a:rPr>
              <a:t>뷰의 </a:t>
            </a:r>
            <a:r>
              <a:rPr lang="ko-KR" altLang="en-US" b="1" dirty="0" smtClean="0">
                <a:sym typeface="Wingdings" panose="05000000000000000000" pitchFamily="2" charset="2"/>
              </a:rPr>
              <a:t>마진과 </a:t>
            </a:r>
            <a:r>
              <a:rPr lang="ko-KR" altLang="en-US" b="1" dirty="0">
                <a:sym typeface="Wingdings" panose="05000000000000000000" pitchFamily="2" charset="2"/>
              </a:rPr>
              <a:t>패딩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padding.xml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개의 텍스트 뷰들의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 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padding </a:t>
            </a:r>
            <a:r>
              <a:rPr lang="ko-KR" altLang="en-US" dirty="0" smtClean="0">
                <a:sym typeface="Wingdings" panose="05000000000000000000" pitchFamily="2" charset="2"/>
              </a:rPr>
              <a:t>속성 값을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모두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0dp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로 설정하고 </a:t>
            </a:r>
            <a:r>
              <a:rPr lang="ko-KR" altLang="en-US" dirty="0" smtClean="0">
                <a:sym typeface="Wingdings" panose="05000000000000000000" pitchFamily="2" charset="2"/>
              </a:rPr>
              <a:t>화면을 출력해보는 실험을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작업하는 것은 코딩을 했고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너무 쉬우니까 속성 창에서 설정하는 것도 연습해보십시오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모양이 바람직하지 않을 것입니다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여유 공간이 모자라서 생기는 현상이겠죠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이런 일이 일어나지 않도록 유의하십시오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0858377" y="3861048"/>
            <a:ext cx="216024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666621"/>
            <a:ext cx="2598645" cy="19508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053157"/>
            <a:ext cx="3619814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혹은 엑셀 시트와 같은 형태로 화면을 구성하는 레이아웃입니다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Step1: </a:t>
            </a:r>
            <a:r>
              <a:rPr lang="en-US" altLang="ko-KR" dirty="0" smtClean="0">
                <a:sym typeface="Wingdings" panose="05000000000000000000" pitchFamily="2" charset="2"/>
              </a:rPr>
              <a:t>Table Layout</a:t>
            </a:r>
            <a:r>
              <a:rPr lang="ko-KR" altLang="en-US" dirty="0" smtClean="0">
                <a:sym typeface="Wingdings" panose="05000000000000000000" pitchFamily="2" charset="2"/>
              </a:rPr>
              <a:t>를 사용해보기 위해 새로운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프로젝트 이름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Hu023TableLayout</a:t>
            </a:r>
            <a:r>
              <a:rPr lang="ko-KR" altLang="en-US" dirty="0" smtClean="0">
                <a:sym typeface="Wingdings" panose="05000000000000000000" pitchFamily="2" charset="2"/>
              </a:rPr>
              <a:t>으로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새로운 프로젝트 창이 열리면</a:t>
            </a:r>
            <a:r>
              <a:rPr lang="en-US" altLang="ko-KR" dirty="0">
                <a:sym typeface="Wingdings" panose="05000000000000000000" pitchFamily="2" charset="2"/>
              </a:rPr>
              <a:t>, activity_main.xml </a:t>
            </a:r>
            <a:r>
              <a:rPr lang="ko-KR" altLang="en-US" dirty="0">
                <a:sym typeface="Wingdings" panose="05000000000000000000" pitchFamily="2" charset="2"/>
              </a:rPr>
              <a:t>파일을 열고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53100" y="2276872"/>
            <a:ext cx="3528392" cy="2493589"/>
            <a:chOff x="911424" y="1916832"/>
            <a:chExt cx="3528392" cy="24935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916832"/>
              <a:ext cx="3528392" cy="2493589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415480" y="2852936"/>
              <a:ext cx="2160240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415480" y="3186861"/>
              <a:ext cx="2160240" cy="24213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287670"/>
            <a:ext cx="6840760" cy="42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레이아웃이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이것을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[Convert view]</a:t>
            </a:r>
            <a:r>
              <a:rPr lang="ko-KR" altLang="en-US" dirty="0" smtClean="0">
                <a:sym typeface="Wingdings" panose="05000000000000000000" pitchFamily="2" charset="2"/>
              </a:rPr>
              <a:t>에서 선택하여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설정해야하는 이유는 </a:t>
            </a:r>
            <a:r>
              <a:rPr lang="en-US" altLang="ko-KR" dirty="0" smtClean="0">
                <a:sym typeface="Wingdings" panose="05000000000000000000" pitchFamily="2" charset="2"/>
              </a:rPr>
              <a:t>[Convert view…] </a:t>
            </a:r>
            <a:r>
              <a:rPr lang="ko-KR" altLang="en-US" dirty="0" smtClean="0">
                <a:sym typeface="Wingdings" panose="05000000000000000000" pitchFamily="2" charset="2"/>
              </a:rPr>
              <a:t>메뉴의 대화상자에서는 </a:t>
            </a:r>
            <a:r>
              <a:rPr lang="en-US" altLang="ko-KR" dirty="0" smtClean="0"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선택할 수 없기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기존에 있는 </a:t>
            </a:r>
            <a:r>
              <a:rPr lang="en-US" altLang="ko-KR" dirty="0" smtClean="0">
                <a:sym typeface="Wingdings" panose="05000000000000000000" pitchFamily="2" charset="2"/>
              </a:rPr>
              <a:t>TextView – Hello World</a:t>
            </a:r>
            <a:r>
              <a:rPr lang="ko-KR" altLang="en-US" dirty="0" smtClean="0">
                <a:sym typeface="Wingdings" panose="05000000000000000000" pitchFamily="2" charset="2"/>
              </a:rPr>
              <a:t>는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TableLayout</a:t>
            </a:r>
            <a:r>
              <a:rPr lang="ko-KR" altLang="en-US" dirty="0" smtClean="0">
                <a:sym typeface="Wingdings" panose="05000000000000000000" pitchFamily="2" charset="2"/>
              </a:rPr>
              <a:t>를 먼저 끌어다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끌어다 </a:t>
            </a:r>
            <a:r>
              <a:rPr lang="en-US" altLang="ko-KR" dirty="0" smtClean="0">
                <a:sym typeface="Wingdings" panose="05000000000000000000" pitchFamily="2" charset="2"/>
              </a:rPr>
              <a:t>TableLayout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배치합니다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뷰는 </a:t>
            </a:r>
            <a:r>
              <a:rPr lang="ko-KR" altLang="en-US" dirty="0">
                <a:sym typeface="Wingdings" panose="05000000000000000000" pitchFamily="2" charset="2"/>
              </a:rPr>
              <a:t>한 번에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개가 한꺼번에 </a:t>
            </a:r>
            <a:r>
              <a:rPr lang="ko-KR" altLang="en-US" dirty="0" smtClean="0">
                <a:sym typeface="Wingdings" panose="05000000000000000000" pitchFamily="2" charset="2"/>
              </a:rPr>
              <a:t>추가되는데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개를 남기고 </a:t>
            </a:r>
            <a:r>
              <a:rPr lang="ko-KR" altLang="en-US" dirty="0" smtClean="0">
                <a:sym typeface="Wingdings" panose="05000000000000000000" pitchFamily="2" charset="2"/>
              </a:rPr>
              <a:t>나머지를 </a:t>
            </a:r>
            <a:r>
              <a:rPr lang="ko-KR" altLang="en-US" dirty="0">
                <a:sym typeface="Wingdings" panose="05000000000000000000" pitchFamily="2" charset="2"/>
              </a:rPr>
              <a:t>지웁니다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3861048"/>
            <a:ext cx="3223539" cy="27891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51384" y="5949280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47428" y="6165304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52488" y="6381328"/>
            <a:ext cx="6480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223792" y="4365104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[Design]</a:t>
            </a:r>
            <a:r>
              <a:rPr lang="ko-KR" altLang="en-US" b="1" dirty="0" smtClean="0">
                <a:sym typeface="Wingdings" panose="05000000000000000000" pitchFamily="2" charset="2"/>
              </a:rPr>
              <a:t>화면에</a:t>
            </a:r>
            <a:r>
              <a:rPr lang="ko-KR" altLang="en-US" b="1" dirty="0">
                <a:sym typeface="Wingdings" panose="05000000000000000000" pitchFamily="2" charset="2"/>
              </a:rPr>
              <a:t>서</a:t>
            </a:r>
            <a:r>
              <a:rPr lang="ko-KR" altLang="en-US" b="1" dirty="0" smtClean="0">
                <a:sym typeface="Wingdings" panose="05000000000000000000" pitchFamily="2" charset="2"/>
              </a:rPr>
              <a:t> 추가하는 것이 아니라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을 끌어다가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TableRow </a:t>
            </a:r>
            <a:r>
              <a:rPr lang="ko-KR" altLang="en-US" dirty="0" smtClean="0">
                <a:sym typeface="Wingdings" panose="05000000000000000000" pitchFamily="2" charset="2"/>
              </a:rPr>
              <a:t>아래에 놓으면 추가됩니다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둘째 </a:t>
            </a:r>
            <a:r>
              <a:rPr lang="en-US" altLang="ko-KR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에도 세 개의 버튼을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 버튼을 추가했는데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layout_weight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속성값이 자동으로 생겼으면 삭제하세요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격자 모양으로 버튼들이 정렬이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2309494"/>
            <a:ext cx="4824402" cy="44205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16080" y="5157192"/>
            <a:ext cx="2016224" cy="15728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>
                <a:sym typeface="Wingdings" panose="05000000000000000000" pitchFamily="2" charset="2"/>
              </a:rPr>
              <a:t>다음과 같이 화면을 구성하고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소스 </a:t>
            </a:r>
            <a:r>
              <a:rPr lang="ko-KR" altLang="en-US" dirty="0" smtClean="0">
                <a:sym typeface="Wingdings" panose="05000000000000000000" pitchFamily="2" charset="2"/>
              </a:rPr>
              <a:t>코드를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340768"/>
            <a:ext cx="8916840" cy="5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다 채우고 싶다면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&lt;TableLayout&gt;</a:t>
            </a:r>
            <a:r>
              <a:rPr lang="ko-KR" altLang="en-US" b="1" dirty="0" smtClean="0">
                <a:sym typeface="Wingdings" panose="05000000000000000000" pitchFamily="2" charset="2"/>
              </a:rPr>
              <a:t>의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속성은 가로 방향으로 여유 공간이 있다면 그 부분을 모두 채워서 컬럼을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ym typeface="Wingdings" panose="05000000000000000000" pitchFamily="2" charset="2"/>
              </a:rPr>
              <a:t>"0"</a:t>
            </a:r>
            <a:r>
              <a:rPr lang="ko-KR" altLang="en-US" b="1" dirty="0" smtClean="0">
                <a:sym typeface="Wingdings" panose="05000000000000000000" pitchFamily="2" charset="2"/>
              </a:rPr>
              <a:t>이라 설정해보세요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첫째 버튼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인덱스 </a:t>
            </a:r>
            <a:r>
              <a:rPr lang="en-US" altLang="ko-KR" dirty="0" smtClean="0">
                <a:sym typeface="Wingdings" panose="05000000000000000000" pitchFamily="2" charset="2"/>
              </a:rPr>
              <a:t>0)</a:t>
            </a:r>
            <a:r>
              <a:rPr lang="ko-KR" altLang="en-US" dirty="0" smtClean="0">
                <a:sym typeface="Wingdings" panose="05000000000000000000" pitchFamily="2" charset="2"/>
              </a:rPr>
              <a:t>이 여유공간을 모두 차지합니다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개 버튼이 모두 나누어 가지려면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속성값을 </a:t>
            </a:r>
            <a:r>
              <a:rPr lang="en-US" altLang="ko-KR" dirty="0" smtClean="0">
                <a:sym typeface="Wingdings" panose="05000000000000000000" pitchFamily="2" charset="2"/>
              </a:rPr>
              <a:t>"0, 1, 2"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7" y="2768146"/>
            <a:ext cx="7895004" cy="336071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9375" y="4691681"/>
            <a:ext cx="4065785" cy="234048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56" y="5522031"/>
            <a:ext cx="2720576" cy="61727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8760296" y="5589240"/>
            <a:ext cx="3033399" cy="386099"/>
          </a:xfrm>
          <a:prstGeom prst="roundRect">
            <a:avLst/>
          </a:prstGeom>
          <a:solidFill>
            <a:srgbClr val="C00000">
              <a:alpha val="18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9" idx="2"/>
            <a:endCxn id="20" idx="1"/>
          </p:cNvCxnSpPr>
          <p:nvPr/>
        </p:nvCxnSpPr>
        <p:spPr>
          <a:xfrm rot="16200000" flipH="1">
            <a:off x="5308002" y="2329995"/>
            <a:ext cx="856561" cy="6048028"/>
          </a:xfrm>
          <a:prstGeom prst="curvedConnector2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8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</a:t>
            </a:r>
            <a:r>
              <a:rPr lang="ko-KR" altLang="en-US" dirty="0" smtClean="0">
                <a:sym typeface="Wingdings" panose="05000000000000000000" pitchFamily="2" charset="2"/>
              </a:rPr>
              <a:t>버튼들의 오른쪽 빈 공간을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가운데 버튼</a:t>
            </a:r>
            <a:r>
              <a:rPr lang="ko-KR" altLang="en-US" dirty="0" smtClean="0">
                <a:sym typeface="Wingdings" panose="05000000000000000000" pitchFamily="2" charset="2"/>
              </a:rPr>
              <a:t>이 모두 사용하길 원하면 어떻게 할까요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이번에는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코드 수정이 아니라 </a:t>
            </a:r>
            <a:r>
              <a:rPr lang="en-US" altLang="ko-KR" dirty="0" smtClean="0">
                <a:sym typeface="Wingdings" panose="05000000000000000000" pitchFamily="2" charset="2"/>
              </a:rPr>
              <a:t>[Design]</a:t>
            </a:r>
            <a:r>
              <a:rPr lang="ko-KR" altLang="en-US" dirty="0" smtClean="0">
                <a:sym typeface="Wingdings" panose="05000000000000000000" pitchFamily="2" charset="2"/>
              </a:rPr>
              <a:t>화면의</a:t>
            </a:r>
            <a:r>
              <a:rPr lang="en-US" altLang="ko-KR" dirty="0" smtClean="0">
                <a:sym typeface="Wingdings" panose="05000000000000000000" pitchFamily="2" charset="2"/>
              </a:rPr>
              <a:t> Attributes</a:t>
            </a:r>
            <a:r>
              <a:rPr lang="ko-KR" altLang="en-US" dirty="0" smtClean="0">
                <a:sym typeface="Wingdings" panose="05000000000000000000" pitchFamily="2" charset="2"/>
              </a:rPr>
              <a:t>창에서 시도하십시오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stretchColumns</a:t>
            </a:r>
            <a:r>
              <a:rPr lang="ko-KR" altLang="en-US" dirty="0" smtClean="0">
                <a:sym typeface="Wingdings" panose="05000000000000000000" pitchFamily="2" charset="2"/>
              </a:rPr>
              <a:t>와 대조적으로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shrinkColumns</a:t>
            </a:r>
            <a:r>
              <a:rPr lang="ko-KR" altLang="en-US" dirty="0" smtClean="0">
                <a:sym typeface="Wingdings" panose="05000000000000000000" pitchFamily="2" charset="2"/>
              </a:rPr>
              <a:t>는 부모 컨테이너의 폭에 맞추도록 각 열의 폭을 강제로 축소해주는 속성입니다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13916"/>
            <a:ext cx="5886412" cy="1959100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5663952" y="3212976"/>
            <a:ext cx="413204" cy="27974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8886" y="1590582"/>
            <a:ext cx="2820695" cy="1959100"/>
            <a:chOff x="8112224" y="1608104"/>
            <a:chExt cx="2820695" cy="19591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2224" y="1608104"/>
              <a:ext cx="2820695" cy="1959100"/>
            </a:xfrm>
            <a:prstGeom prst="rect">
              <a:avLst/>
            </a:prstGeom>
          </p:spPr>
        </p:pic>
        <p:sp>
          <p:nvSpPr>
            <p:cNvPr id="8" name="아래쪽 화살표 7"/>
            <p:cNvSpPr/>
            <p:nvPr/>
          </p:nvSpPr>
          <p:spPr>
            <a:xfrm rot="10800000">
              <a:off x="9604244" y="2893741"/>
              <a:ext cx="205434" cy="34779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3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</a:t>
            </a:r>
            <a:r>
              <a:rPr lang="ko-KR" altLang="en-US" b="1" dirty="0" smtClean="0">
                <a:sym typeface="Wingdings" panose="05000000000000000000" pitchFamily="2" charset="2"/>
              </a:rPr>
              <a:t>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각각의 컬럼을 추가하는 뷰에는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layout_column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이나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지정할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자동으로 부여된 컬럼 인덱스</a:t>
            </a:r>
            <a:r>
              <a:rPr lang="en-US" altLang="ko-KR" dirty="0" smtClean="0">
                <a:sym typeface="Wingdings" panose="05000000000000000000" pitchFamily="2" charset="2"/>
              </a:rPr>
              <a:t>(0, 1, …)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err="1" smtClean="0">
                <a:sym typeface="Wingdings" panose="05000000000000000000" pitchFamily="2" charset="2"/>
              </a:rPr>
              <a:t>layout_column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그 순서를 새로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layout_span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속성으로 하나의 뷰가 여러 컬럼의 공간을 차지할 수 있도록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이용하여 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만들어 봅시다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</a:t>
            </a:r>
            <a:r>
              <a:rPr lang="en-US" altLang="ko-KR" b="1" dirty="0" smtClean="0">
                <a:sym typeface="Wingdings" panose="05000000000000000000" pitchFamily="2" charset="2"/>
              </a:rPr>
              <a:t>Hu021LinearLayout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</a:t>
            </a:r>
            <a:r>
              <a:rPr lang="ko-KR" altLang="en-US" dirty="0">
                <a:sym typeface="Wingdings" panose="05000000000000000000" pitchFamily="2" charset="2"/>
              </a:rPr>
              <a:t>만듭니다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[File][New][New Project]</a:t>
            </a:r>
            <a:r>
              <a:rPr lang="ko-KR" altLang="en-US" dirty="0" smtClean="0">
                <a:sym typeface="Wingdings" panose="05000000000000000000" pitchFamily="2" charset="2"/>
              </a:rPr>
              <a:t>메뉴로도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 화면 유형은 </a:t>
            </a:r>
            <a:r>
              <a:rPr lang="en-US" altLang="ko-KR" dirty="0" smtClean="0">
                <a:sym typeface="Wingdings" panose="05000000000000000000" pitchFamily="2" charset="2"/>
              </a:rPr>
              <a:t>EmptyActivity 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프로젝트 이름은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Hu021LinearLayout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입력하고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layout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하고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[Finish]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[activity_main.xml] </a:t>
            </a:r>
            <a:r>
              <a:rPr lang="ko-KR" altLang="en-US" dirty="0" smtClean="0">
                <a:sym typeface="Wingdings" panose="05000000000000000000" pitchFamily="2" charset="2"/>
              </a:rPr>
              <a:t>탭을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[Design]</a:t>
            </a:r>
            <a:r>
              <a:rPr lang="ko-KR" altLang="en-US" dirty="0" smtClean="0">
                <a:sym typeface="Wingdings" panose="05000000000000000000" pitchFamily="2" charset="2"/>
              </a:rPr>
              <a:t>화면에서 </a:t>
            </a:r>
            <a:r>
              <a:rPr lang="en-US" altLang="ko-KR" dirty="0" smtClean="0">
                <a:sym typeface="Wingdings" panose="05000000000000000000" pitchFamily="2" charset="2"/>
              </a:rPr>
              <a:t>"Hello World"</a:t>
            </a:r>
            <a:r>
              <a:rPr lang="ko-KR" altLang="en-US" dirty="0" smtClean="0">
                <a:sym typeface="Wingdings" panose="05000000000000000000" pitchFamily="2" charset="2"/>
              </a:rPr>
              <a:t>글자를 삭제합니다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02-4 Table Layout: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6:  </a:t>
            </a:r>
            <a:r>
              <a:rPr lang="en-US" altLang="ko-KR" b="1" dirty="0" err="1">
                <a:sym typeface="Wingdings" panose="05000000000000000000" pitchFamily="2" charset="2"/>
              </a:rPr>
              <a:t>layout_span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속성 연습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 설치한 버튼들이 </a:t>
            </a:r>
            <a:r>
              <a:rPr lang="ko-KR" altLang="en-US" b="1" dirty="0" smtClean="0">
                <a:sym typeface="Wingdings" panose="05000000000000000000" pitchFamily="2" charset="2"/>
              </a:rPr>
              <a:t>동일한 공간</a:t>
            </a:r>
            <a:r>
              <a:rPr lang="ko-KR" altLang="en-US" dirty="0" smtClean="0">
                <a:sym typeface="Wingdings" panose="05000000000000000000" pitchFamily="2" charset="2"/>
              </a:rPr>
              <a:t>을 차지하도록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stretchColumns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다시 수정하십시오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"0, 1, 2"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Table Layout </a:t>
            </a:r>
            <a:r>
              <a:rPr lang="ko-KR" altLang="en-US" dirty="0" smtClean="0">
                <a:sym typeface="Wingdings" panose="05000000000000000000" pitchFamily="2" charset="2"/>
              </a:rPr>
              <a:t>아래에 </a:t>
            </a:r>
            <a:r>
              <a:rPr lang="en-US" altLang="ko-KR" b="1" dirty="0" smtClean="0">
                <a:sym typeface="Wingdings" panose="05000000000000000000" pitchFamily="2" charset="2"/>
              </a:rPr>
              <a:t>TableRow</a:t>
            </a:r>
            <a:r>
              <a:rPr lang="ko-KR" altLang="en-US" dirty="0" smtClean="0">
                <a:sym typeface="Wingdings" panose="05000000000000000000" pitchFamily="2" charset="2"/>
              </a:rPr>
              <a:t>를 하나 더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입력상자</a:t>
            </a:r>
            <a:r>
              <a:rPr lang="en-US" altLang="ko-KR" b="1" dirty="0" smtClean="0">
                <a:sym typeface="Wingdings" panose="05000000000000000000" pitchFamily="2" charset="2"/>
              </a:rPr>
              <a:t>(Plain Text)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ko-KR" altLang="en-US" b="1" dirty="0" smtClean="0">
                <a:sym typeface="Wingdings" panose="05000000000000000000" pitchFamily="2" charset="2"/>
              </a:rPr>
              <a:t>버튼</a:t>
            </a:r>
            <a:r>
              <a:rPr lang="ko-KR" altLang="en-US" dirty="0" smtClean="0">
                <a:sym typeface="Wingdings" panose="05000000000000000000" pitchFamily="2" charset="2"/>
              </a:rPr>
              <a:t>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입력 상자</a:t>
            </a:r>
            <a:r>
              <a:rPr lang="en-US" altLang="ko-KR" b="1" dirty="0" smtClean="0">
                <a:sym typeface="Wingdings" panose="05000000000000000000" pitchFamily="2" charset="2"/>
              </a:rPr>
              <a:t>"</a:t>
            </a:r>
            <a:r>
              <a:rPr lang="ko-KR" altLang="en-US" b="1" dirty="0" smtClean="0">
                <a:sym typeface="Wingdings" panose="05000000000000000000" pitchFamily="2" charset="2"/>
              </a:rPr>
              <a:t>는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ym typeface="Wingdings" panose="05000000000000000000" pitchFamily="2" charset="2"/>
              </a:rPr>
              <a:t>Text/Plain Text</a:t>
            </a:r>
            <a:r>
              <a:rPr lang="ko-KR" altLang="en-US" b="1" dirty="0" smtClean="0">
                <a:sym typeface="Wingdings" panose="05000000000000000000" pitchFamily="2" charset="2"/>
              </a:rPr>
              <a:t>를 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두 개의 뷰가 추가 되었으니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그의 인덱스는 각각 </a:t>
            </a:r>
            <a:r>
              <a:rPr lang="en-US" altLang="ko-KR" dirty="0" smtClean="0">
                <a:sym typeface="Wingdings" panose="05000000000000000000" pitchFamily="2" charset="2"/>
              </a:rPr>
              <a:t>0, 1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첫째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layout_span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속성을 추가하고 그 값을 </a:t>
            </a:r>
            <a:r>
              <a:rPr lang="en-US" altLang="ko-KR" b="1" dirty="0" smtClean="0">
                <a:sym typeface="Wingdings" panose="05000000000000000000" pitchFamily="2" charset="2"/>
              </a:rPr>
              <a:t>2</a:t>
            </a:r>
            <a:r>
              <a:rPr lang="ko-KR" altLang="en-US" b="1" dirty="0" smtClean="0">
                <a:sym typeface="Wingdings" panose="05000000000000000000" pitchFamily="2" charset="2"/>
              </a:rPr>
              <a:t>로 지정하여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이 </a:t>
            </a:r>
            <a:r>
              <a:rPr lang="ko-KR" altLang="en-US" dirty="0" err="1" smtClean="0">
                <a:sym typeface="Wingdings" panose="05000000000000000000" pitchFamily="2" charset="2"/>
              </a:rPr>
              <a:t>입력상자가</a:t>
            </a:r>
            <a:r>
              <a:rPr lang="ko-KR" altLang="en-US" dirty="0" smtClean="0">
                <a:sym typeface="Wingdings" panose="05000000000000000000" pitchFamily="2" charset="2"/>
              </a:rPr>
              <a:t> 두 개의 컬럼 영역을 차지하도록 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356992"/>
            <a:ext cx="8800366" cy="313953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888088" y="5085184"/>
            <a:ext cx="2808312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4007768" y="4915962"/>
            <a:ext cx="288032" cy="33844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8782" y="5733256"/>
            <a:ext cx="236087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ym typeface="Wingdings" panose="05000000000000000000" pitchFamily="2" charset="2"/>
              </a:rPr>
              <a:t>Frame Layout</a:t>
            </a:r>
            <a:r>
              <a:rPr lang="ko-KR" altLang="en-US" dirty="0" smtClean="0">
                <a:sym typeface="Wingdings" panose="05000000000000000000" pitchFamily="2" charset="2"/>
              </a:rPr>
              <a:t>에 뷰를 넣으면 그 중에서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하나의 뷰만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화면에 표시하는 간단한 기능이지만 자주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여러 개의 뷰를 넣으면 </a:t>
            </a:r>
            <a:r>
              <a:rPr lang="en-US" altLang="ko-KR" dirty="0" smtClean="0">
                <a:sym typeface="Wingdings" panose="05000000000000000000" pitchFamily="2" charset="2"/>
              </a:rPr>
              <a:t>Stack</a:t>
            </a:r>
            <a:r>
              <a:rPr lang="ko-KR" altLang="en-US" dirty="0" smtClean="0">
                <a:sym typeface="Wingdings" panose="05000000000000000000" pitchFamily="2" charset="2"/>
              </a:rPr>
              <a:t>처럼 쌓이고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맨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나중에 넣은 뷰가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가장 위에 있는 뷰를 보이지 않게 하면 그 다음 뷰가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보이게 하거나 보이지 않게 하는 속성이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Visibility(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가시성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visibility </a:t>
            </a:r>
            <a:r>
              <a:rPr lang="ko-KR" altLang="en-US" dirty="0" smtClean="0">
                <a:sym typeface="Wingdings" panose="05000000000000000000" pitchFamily="2" charset="2"/>
              </a:rPr>
              <a:t>속성 값은 </a:t>
            </a:r>
            <a:r>
              <a:rPr lang="en-US" altLang="ko-KR" b="1" dirty="0" smtClean="0">
                <a:sym typeface="Wingdings" panose="05000000000000000000" pitchFamily="2" charset="2"/>
              </a:rPr>
              <a:t>visible, invisible, gone </a:t>
            </a:r>
            <a:r>
              <a:rPr lang="ko-KR" altLang="en-US" dirty="0" smtClean="0">
                <a:sym typeface="Wingdings" panose="05000000000000000000" pitchFamily="2" charset="2"/>
              </a:rPr>
              <a:t>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자바로 코딩할 때는 </a:t>
            </a:r>
            <a:r>
              <a:rPr lang="en-US" altLang="ko-KR" b="1" dirty="0" err="1" smtClean="0">
                <a:sym typeface="Wingdings" panose="05000000000000000000" pitchFamily="2" charset="2"/>
              </a:rPr>
              <a:t>setVisibility</a:t>
            </a:r>
            <a:r>
              <a:rPr lang="en-US" altLang="ko-KR" b="1" dirty="0" smtClean="0">
                <a:sym typeface="Wingdings" panose="05000000000000000000" pitchFamily="2" charset="2"/>
              </a:rPr>
              <a:t>()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 프로젝트를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시작하여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Hu024FrameLayout </a:t>
            </a:r>
            <a:r>
              <a:rPr lang="ko-KR" altLang="en-US" dirty="0" smtClean="0">
                <a:sym typeface="Wingdings" panose="05000000000000000000" pitchFamily="2" charset="2"/>
              </a:rPr>
              <a:t>프로젝트를 만들고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err="1" smtClean="0">
                <a:sym typeface="Wingdings" panose="05000000000000000000" pitchFamily="2" charset="2"/>
              </a:rPr>
              <a:t>log.joy.</a:t>
            </a:r>
            <a:r>
              <a:rPr lang="en-US" altLang="ko-KR" b="1" dirty="0" err="1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같이 화면을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1916832"/>
            <a:ext cx="5760640" cy="45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 </a:t>
            </a:r>
            <a:r>
              <a:rPr lang="ko-KR" altLang="en-US" dirty="0" smtClean="0">
                <a:sym typeface="Wingdings" panose="05000000000000000000" pitchFamily="2" charset="2"/>
              </a:rPr>
              <a:t>최상위 레이아웃을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으로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Component </a:t>
            </a:r>
            <a:r>
              <a:rPr lang="en-US" altLang="ko-KR" dirty="0">
                <a:sym typeface="Wingdings" panose="05000000000000000000" pitchFamily="2" charset="2"/>
              </a:rPr>
              <a:t>Tree</a:t>
            </a:r>
            <a:r>
              <a:rPr lang="ko-KR" altLang="en-US" dirty="0">
                <a:sym typeface="Wingdings" panose="05000000000000000000" pitchFamily="2" charset="2"/>
              </a:rPr>
              <a:t>창에서 우 클릭하여 </a:t>
            </a:r>
            <a:r>
              <a:rPr lang="en-US" altLang="ko-KR" dirty="0">
                <a:sym typeface="Wingdings" panose="05000000000000000000" pitchFamily="2" charset="2"/>
              </a:rPr>
              <a:t>[Convert view]</a:t>
            </a:r>
            <a:r>
              <a:rPr lang="ko-KR" altLang="en-US" dirty="0">
                <a:sym typeface="Wingdings" panose="05000000000000000000" pitchFamily="2" charset="2"/>
              </a:rPr>
              <a:t>에서 선택하여 </a:t>
            </a:r>
            <a:r>
              <a:rPr lang="ko-KR" altLang="en-US" dirty="0" smtClean="0">
                <a:sym typeface="Wingdings" panose="05000000000000000000" pitchFamily="2" charset="2"/>
              </a:rPr>
              <a:t>수정할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속성으로 </a:t>
            </a:r>
            <a:r>
              <a:rPr lang="en-US" altLang="ko-KR" dirty="0" smtClean="0">
                <a:sym typeface="Wingdings" panose="05000000000000000000" pitchFamily="2" charset="2"/>
              </a:rPr>
              <a:t>[Code]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[Attributes]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492896"/>
            <a:ext cx="7404891" cy="3168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365104"/>
            <a:ext cx="5425910" cy="220999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6528048" y="5809175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087888" y="3524560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91344" y="4293096"/>
            <a:ext cx="432048" cy="28412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19736" y="4365104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08222" y="3520649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56240" y="5813097"/>
            <a:ext cx="153943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 </a:t>
            </a:r>
            <a:r>
              <a:rPr lang="ko-KR" altLang="en-US" dirty="0" smtClean="0">
                <a:sym typeface="Wingdings" panose="05000000000000000000" pitchFamily="2" charset="2"/>
              </a:rPr>
              <a:t>기존에 </a:t>
            </a:r>
            <a:r>
              <a:rPr lang="ko-KR" altLang="en-US" dirty="0">
                <a:sym typeface="Wingdings" panose="05000000000000000000" pitchFamily="2" charset="2"/>
              </a:rPr>
              <a:t>있는 </a:t>
            </a:r>
            <a:r>
              <a:rPr lang="en-US" altLang="ko-KR" dirty="0">
                <a:sym typeface="Wingdings" panose="05000000000000000000" pitchFamily="2" charset="2"/>
              </a:rPr>
              <a:t>TextView – Hello World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smtClean="0">
                <a:sym typeface="Wingdings" panose="05000000000000000000" pitchFamily="2" charset="2"/>
              </a:rPr>
              <a:t>삭제하고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ko-KR" altLang="en-US" dirty="0">
                <a:sym typeface="Wingdings" panose="05000000000000000000" pitchFamily="2" charset="2"/>
              </a:rPr>
              <a:t>위쪽에 </a:t>
            </a:r>
            <a:r>
              <a:rPr lang="ko-KR" altLang="en-US" dirty="0" smtClean="0">
                <a:sym typeface="Wingdings" panose="05000000000000000000" pitchFamily="2" charset="2"/>
              </a:rPr>
              <a:t>버튼 하나를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 속성</a:t>
            </a: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text=</a:t>
            </a:r>
            <a:r>
              <a:rPr lang="en-US" altLang="ko-KR" b="1" dirty="0" smtClean="0">
                <a:sym typeface="Wingdings" panose="05000000000000000000" pitchFamily="2" charset="2"/>
              </a:rPr>
              <a:t>"Toggle Image", </a:t>
            </a:r>
            <a:r>
              <a:rPr lang="en-US" altLang="ko-KR" dirty="0" smtClean="0">
                <a:sym typeface="Wingdings" panose="05000000000000000000" pitchFamily="2" charset="2"/>
              </a:rPr>
              <a:t>layout_width=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en-US" altLang="ko-KR" dirty="0" smtClean="0">
                <a:sym typeface="Wingdings" panose="05000000000000000000" pitchFamily="2" charset="2"/>
              </a:rPr>
              <a:t>, layout_gravity=</a:t>
            </a:r>
            <a:r>
              <a:rPr lang="en-US" altLang="ko-KR" b="1" dirty="0" smtClean="0">
                <a:sym typeface="Wingdings" panose="05000000000000000000" pitchFamily="2" charset="2"/>
              </a:rPr>
              <a:t>center_horizontal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layout_margin=</a:t>
            </a:r>
            <a:r>
              <a:rPr lang="en-US" altLang="ko-KR" b="1" dirty="0" smtClean="0">
                <a:sym typeface="Wingdings" panose="05000000000000000000" pitchFamily="2" charset="2"/>
              </a:rPr>
              <a:t>16dp</a:t>
            </a:r>
            <a:r>
              <a:rPr lang="en-US" altLang="ko-KR" dirty="0" smtClean="0">
                <a:sym typeface="Wingdings" panose="05000000000000000000" pitchFamily="2" charset="2"/>
              </a:rPr>
              <a:t> (</a:t>
            </a:r>
            <a:r>
              <a:rPr lang="ko-KR" altLang="en-US" dirty="0" smtClean="0">
                <a:sym typeface="Wingdings" panose="05000000000000000000" pitchFamily="2" charset="2"/>
              </a:rPr>
              <a:t>이것은 버튼의 둘레의 바깥 쪽으로 최소한</a:t>
            </a:r>
            <a:r>
              <a:rPr lang="en-US" altLang="ko-KR" b="1" dirty="0" smtClean="0">
                <a:sym typeface="Wingdings" panose="05000000000000000000" pitchFamily="2" charset="2"/>
              </a:rPr>
              <a:t>16dp </a:t>
            </a:r>
            <a:r>
              <a:rPr lang="ko-KR" altLang="en-US" b="1" dirty="0" smtClean="0">
                <a:sym typeface="Wingdings" panose="05000000000000000000" pitchFamily="2" charset="2"/>
              </a:rPr>
              <a:t>만큼 </a:t>
            </a:r>
            <a:r>
              <a:rPr lang="en-US" altLang="ko-KR" b="1" dirty="0" smtClean="0">
                <a:sym typeface="Wingdings" panose="05000000000000000000" pitchFamily="2" charset="2"/>
              </a:rPr>
              <a:t>margin</a:t>
            </a:r>
            <a:r>
              <a:rPr lang="ko-KR" altLang="en-US" dirty="0" smtClean="0">
                <a:sym typeface="Wingdings" panose="05000000000000000000" pitchFamily="2" charset="2"/>
              </a:rPr>
              <a:t>을 줍니다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버튼의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속성에 </a:t>
            </a:r>
            <a:r>
              <a:rPr lang="en-US" altLang="ko-KR" dirty="0" smtClean="0">
                <a:sym typeface="Wingdings" panose="05000000000000000000" pitchFamily="2" charset="2"/>
              </a:rPr>
              <a:t>"Toggle Image"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hard-coded</a:t>
            </a:r>
            <a:r>
              <a:rPr lang="ko-KR" altLang="en-US" dirty="0" smtClean="0">
                <a:sym typeface="Wingdings" panose="05000000000000000000" pitchFamily="2" charset="2"/>
              </a:rPr>
              <a:t>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노란색에 </a:t>
            </a:r>
            <a:r>
              <a:rPr lang="en-US" altLang="ko-KR" dirty="0" smtClean="0">
                <a:sym typeface="Wingdings" panose="05000000000000000000" pitchFamily="2" charset="2"/>
              </a:rPr>
              <a:t>Warning</a:t>
            </a:r>
            <a:r>
              <a:rPr lang="ko-KR" altLang="en-US" dirty="0" smtClean="0">
                <a:sym typeface="Wingdings" panose="05000000000000000000" pitchFamily="2" charset="2"/>
              </a:rPr>
              <a:t>이 여기저기 생깁니다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"Pick a resource"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res/values/strings.xml</a:t>
            </a:r>
            <a:r>
              <a:rPr lang="ko-KR" altLang="en-US" dirty="0" smtClean="0">
                <a:sym typeface="Wingdings" panose="05000000000000000000" pitchFamily="2" charset="2"/>
              </a:rPr>
              <a:t>파일에 이것을 제대로 설정해야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Warning(</a:t>
            </a:r>
            <a:r>
              <a:rPr lang="ko-KR" altLang="en-US" dirty="0" smtClean="0">
                <a:sym typeface="Wingdings" panose="05000000000000000000" pitchFamily="2" charset="2"/>
              </a:rPr>
              <a:t>노란 전구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"Extract string resource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을 택해 선택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입력</a:t>
            </a:r>
            <a:r>
              <a:rPr lang="en-US" altLang="ko-KR" dirty="0" smtClean="0">
                <a:sym typeface="Wingdings" panose="05000000000000000000" pitchFamily="2" charset="2"/>
              </a:rPr>
              <a:t>/OK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20468"/>
            <a:ext cx="4846740" cy="1836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320468"/>
            <a:ext cx="2339543" cy="3276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746" y="3185050"/>
            <a:ext cx="1900799" cy="3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  </a:t>
            </a:r>
            <a:r>
              <a:rPr lang="ko-KR" altLang="en-US" dirty="0">
                <a:sym typeface="Wingdings" panose="05000000000000000000" pitchFamily="2" charset="2"/>
              </a:rPr>
              <a:t>버튼 아래에 이미지를 </a:t>
            </a:r>
            <a:r>
              <a:rPr lang="ko-KR" altLang="en-US" dirty="0" smtClean="0">
                <a:sym typeface="Wingdings" panose="05000000000000000000" pitchFamily="2" charset="2"/>
              </a:rPr>
              <a:t>보여주기 위해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Layouts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FrameLayout</a:t>
            </a:r>
            <a:r>
              <a:rPr lang="ko-KR" altLang="en-US" dirty="0" smtClean="0">
                <a:sym typeface="Wingdings" panose="05000000000000000000" pitchFamily="2" charset="2"/>
              </a:rPr>
              <a:t> 선택하여 추가하세요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84744"/>
            <a:ext cx="4536504" cy="43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6:  </a:t>
            </a:r>
            <a:r>
              <a:rPr lang="ko-KR" altLang="en-US" b="1" dirty="0" smtClean="0">
                <a:sym typeface="Wingdings" panose="05000000000000000000" pitchFamily="2" charset="2"/>
              </a:rPr>
              <a:t>프로젝트 폴더에 이미지 추가하기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이미지뷰에서 이미지를 설정하려면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파일들을 </a:t>
            </a:r>
            <a:r>
              <a:rPr lang="en-US" altLang="ko-KR" b="1" dirty="0" smtClean="0">
                <a:sym typeface="Wingdings" panose="05000000000000000000" pitchFamily="2" charset="2"/>
              </a:rPr>
              <a:t>/app/res/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존재해야 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ko-KR" altLang="en-US" dirty="0">
                <a:sym typeface="Wingdings" panose="05000000000000000000" pitchFamily="2" charset="2"/>
              </a:rPr>
              <a:t>이미지 파일들을 복사한 다음</a:t>
            </a:r>
            <a:r>
              <a:rPr lang="en-US" altLang="ko-KR" dirty="0">
                <a:sym typeface="Wingdings" panose="05000000000000000000" pitchFamily="2" charset="2"/>
              </a:rPr>
              <a:t>, drawable </a:t>
            </a:r>
            <a:r>
              <a:rPr lang="ko-KR" altLang="en-US" dirty="0">
                <a:sym typeface="Wingdings" panose="05000000000000000000" pitchFamily="2" charset="2"/>
              </a:rPr>
              <a:t>폴더 위에서 우 클릭하여 </a:t>
            </a:r>
            <a:r>
              <a:rPr lang="en-US" altLang="ko-KR" dirty="0">
                <a:sym typeface="Wingdings" panose="05000000000000000000" pitchFamily="2" charset="2"/>
              </a:rPr>
              <a:t>"Paste"(</a:t>
            </a:r>
            <a:r>
              <a:rPr lang="ko-KR" altLang="en-US" dirty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편합니다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 탐색기에서 이미지 파일을 추가하려면 프로젝트의 </a:t>
            </a:r>
            <a:r>
              <a:rPr lang="en-US" altLang="ko-KR" dirty="0" smtClean="0">
                <a:sym typeface="Wingdings" panose="05000000000000000000" pitchFamily="2" charset="2"/>
              </a:rPr>
              <a:t>~</a:t>
            </a:r>
            <a:r>
              <a:rPr lang="en-US" altLang="ko-KR" b="1" dirty="0" smtClean="0">
                <a:sym typeface="Wingdings" panose="05000000000000000000" pitchFamily="2" charset="2"/>
              </a:rPr>
              <a:t>/app/src/main/res/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폴더에 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이미지 파일 이름의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대소문자는</a:t>
            </a:r>
            <a:r>
              <a:rPr lang="ko-KR" altLang="en-US" b="1" dirty="0" smtClean="0">
                <a:sym typeface="Wingdings" panose="05000000000000000000" pitchFamily="2" charset="2"/>
              </a:rPr>
              <a:t> 구별할 수 없고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특수문자로는 </a:t>
            </a:r>
            <a:r>
              <a:rPr lang="en-US" altLang="ko-KR" b="1" dirty="0" smtClean="0">
                <a:sym typeface="Wingdings" panose="05000000000000000000" pitchFamily="2" charset="2"/>
              </a:rPr>
              <a:t>_ (</a:t>
            </a:r>
            <a:r>
              <a:rPr lang="ko-KR" altLang="en-US" b="1" dirty="0" err="1" smtClean="0">
                <a:sym typeface="Wingdings" panose="05000000000000000000" pitchFamily="2" charset="2"/>
              </a:rPr>
              <a:t>언더스코어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  <a:r>
              <a:rPr lang="ko-KR" altLang="en-US" b="1" dirty="0" smtClean="0">
                <a:sym typeface="Wingdings" panose="05000000000000000000" pitchFamily="2" charset="2"/>
              </a:rPr>
              <a:t>만 사용 가능합니다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55254" y="9015874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35760" y="8548124"/>
            <a:ext cx="288893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중첩된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들 중에</a:t>
            </a:r>
            <a:endParaRPr lang="en-US" altLang="ko-KR" dirty="0" smtClean="0"/>
          </a:p>
          <a:p>
            <a:r>
              <a:rPr lang="ko-KR" altLang="en-US" dirty="0" smtClean="0"/>
              <a:t>위에 있는 것만 보이고 있음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6205219" y="8439039"/>
            <a:ext cx="391754" cy="218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925374"/>
            <a:ext cx="2402540" cy="37663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15480" y="4365104"/>
            <a:ext cx="1440160" cy="14401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7608" y="4670067"/>
            <a:ext cx="1612942" cy="276999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ym typeface="Wingdings" panose="05000000000000000000" pitchFamily="2" charset="2"/>
              </a:rPr>
              <a:t>추가된 이미지 파일들 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2567608" y="4990419"/>
            <a:ext cx="318548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~/github/</a:t>
            </a:r>
            <a:r>
              <a:rPr lang="en-US" altLang="ko-KR" sz="1400" dirty="0" err="1" smtClean="0"/>
              <a:t>HuStarAS</a:t>
            </a:r>
            <a:r>
              <a:rPr lang="en-US" altLang="ko-KR" sz="1400" dirty="0" smtClean="0"/>
              <a:t>/images/ </a:t>
            </a:r>
            <a:r>
              <a:rPr lang="ko-KR" altLang="en-US" sz="1400" dirty="0" smtClean="0"/>
              <a:t>폴더에 </a:t>
            </a:r>
            <a:endParaRPr lang="en-US" altLang="ko-KR" sz="1400" dirty="0" smtClean="0"/>
          </a:p>
          <a:p>
            <a:r>
              <a:rPr lang="ko-KR" altLang="en-US" sz="1400" dirty="0" smtClean="0"/>
              <a:t>샘플 이미지들이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11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7:  </a:t>
            </a:r>
            <a:r>
              <a:rPr lang="ko-KR" altLang="en-US" dirty="0" smtClean="0">
                <a:sym typeface="Wingdings" panose="05000000000000000000" pitchFamily="2" charset="2"/>
              </a:rPr>
              <a:t>두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추가합니다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Palette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ImageView</a:t>
            </a:r>
            <a:r>
              <a:rPr lang="ko-KR" altLang="en-US" dirty="0">
                <a:sym typeface="Wingdings" panose="05000000000000000000" pitchFamily="2" charset="2"/>
              </a:rPr>
              <a:t>를 끌어다 </a:t>
            </a:r>
            <a:r>
              <a:rPr lang="en-US" altLang="ko-KR" dirty="0"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ym typeface="Wingdings" panose="05000000000000000000" pitchFamily="2" charset="2"/>
              </a:rPr>
              <a:t>아래 배치하면 </a:t>
            </a:r>
            <a:r>
              <a:rPr lang="ko-KR" altLang="en-US" dirty="0" smtClean="0">
                <a:sym typeface="Wingdings" panose="05000000000000000000" pitchFamily="2" charset="2"/>
              </a:rPr>
              <a:t>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대화상자가 나타나면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에 있는 이미지들 중에 하나를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23950" y="6211669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alexhonnold </a:t>
            </a:r>
          </a:p>
          <a:p>
            <a:r>
              <a:rPr lang="en-US" altLang="ko-KR" dirty="0" smtClean="0"/>
              <a:t>alexhonnold2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67" y="1990559"/>
            <a:ext cx="4549534" cy="4686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960407"/>
            <a:ext cx="4367517" cy="46610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19864" y="5940566"/>
            <a:ext cx="3807453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크기가 다른 두 개의 이미지가 보입니다</a:t>
            </a:r>
            <a:r>
              <a:rPr lang="en-US" altLang="ko-KR" sz="1200" dirty="0" smtClean="0"/>
              <a:t>. </a:t>
            </a:r>
          </a:p>
          <a:p>
            <a:r>
              <a:rPr lang="ko-KR" altLang="en-US" sz="1200" dirty="0" smtClean="0"/>
              <a:t>만약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크기가 같다면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나중에 입력된 것만 보일 것입니다</a:t>
            </a:r>
            <a:endParaRPr lang="en-US" altLang="ko-KR" sz="1200" dirty="0" smtClean="0"/>
          </a:p>
          <a:p>
            <a:r>
              <a:rPr lang="ko-KR" altLang="en-US" sz="1200" dirty="0" smtClean="0"/>
              <a:t>이 때</a:t>
            </a:r>
            <a:r>
              <a:rPr lang="en-US" altLang="ko-KR" sz="1200" dirty="0" smtClean="0"/>
              <a:t>, visibility</a:t>
            </a:r>
            <a:r>
              <a:rPr lang="ko-KR" altLang="en-US" sz="1200" dirty="0" smtClean="0"/>
              <a:t>속성을 이용하여 이를 제어할 수 있습니다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298872" y="5611708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0665608" y="5334709"/>
            <a:ext cx="1200970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alexhonnold0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10665608" y="5986732"/>
            <a:ext cx="111601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alexhonnold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21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8: </a:t>
            </a:r>
            <a:r>
              <a:rPr lang="ko-KR" altLang="en-US" dirty="0" smtClean="0">
                <a:sym typeface="Wingdings" panose="05000000000000000000" pitchFamily="2" charset="2"/>
              </a:rPr>
              <a:t>먼저 추가한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</a:t>
            </a:r>
            <a:r>
              <a:rPr lang="en-US" altLang="ko-KR" b="1" dirty="0" smtClean="0">
                <a:sym typeface="Wingdings" panose="05000000000000000000" pitchFamily="2" charset="2"/>
              </a:rPr>
              <a:t>invisible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 추가한 </a:t>
            </a:r>
            <a:r>
              <a:rPr lang="ko-KR" altLang="en-US" dirty="0">
                <a:sym typeface="Wingdings" panose="05000000000000000000" pitchFamily="2" charset="2"/>
              </a:rPr>
              <a:t>것</a:t>
            </a:r>
            <a:r>
              <a:rPr lang="ko-KR" altLang="en-US" dirty="0" smtClean="0">
                <a:sym typeface="Wingdings" panose="05000000000000000000" pitchFamily="2" charset="2"/>
              </a:rPr>
              <a:t>에는 </a:t>
            </a:r>
            <a:r>
              <a:rPr lang="en-US" altLang="ko-KR" b="1" dirty="0" smtClean="0">
                <a:sym typeface="Wingdings" panose="05000000000000000000" pitchFamily="2" charset="2"/>
              </a:rPr>
              <a:t>visible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값을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나중에 추가한 이미지만 화면에 보입니다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자바 소스 코드에서 버튼을 누를 때마다 두 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가 갖고 있는 </a:t>
            </a:r>
            <a:r>
              <a:rPr lang="en-US" altLang="ko-KR" dirty="0" smtClean="0">
                <a:sym typeface="Wingdings" panose="05000000000000000000" pitchFamily="2" charset="2"/>
              </a:rPr>
              <a:t>visibility</a:t>
            </a:r>
            <a:r>
              <a:rPr lang="ko-KR" altLang="en-US" dirty="0" smtClean="0">
                <a:sym typeface="Wingdings" panose="05000000000000000000" pitchFamily="2" charset="2"/>
              </a:rPr>
              <a:t>속성을 바꿔주면 두 개의 이미지가 서로 전환되는 효과를 만들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385632"/>
            <a:ext cx="6073666" cy="313971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717282" y="3385632"/>
            <a:ext cx="3185436" cy="3139712"/>
            <a:chOff x="8424481" y="2307857"/>
            <a:chExt cx="3185436" cy="31397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481" y="2307857"/>
              <a:ext cx="3185436" cy="313971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616280" y="3666621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616280" y="4869160"/>
              <a:ext cx="2376264" cy="2664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&lt;LinearLayout xmlns:android="http://schemas.android.com/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200" dirty="0" err="1">
                <a:latin typeface="Consolas" panose="020B0609020204030204" pitchFamily="49" charset="0"/>
              </a:rPr>
              <a:t>toggle_image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91944" y="2780928"/>
            <a:ext cx="6120680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FrameLayout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="invisible"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="@drawable/alexhonnold" /&gt;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android:visibility</a:t>
            </a:r>
            <a:r>
              <a:rPr lang="en-US" altLang="ko-KR" sz="1200" dirty="0">
                <a:latin typeface="Consolas" panose="020B0609020204030204" pitchFamily="49" charset="0"/>
              </a:rPr>
              <a:t>="visible"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="@drawable/alexhonnold0"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&lt;/FrameLayout&gt;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&lt;/LinearLayout&gt;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Linear 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>
                <a:sym typeface="Wingdings" panose="05000000000000000000" pitchFamily="2" charset="2"/>
              </a:rPr>
              <a:t>- </a:t>
            </a:r>
            <a:r>
              <a:rPr lang="ko-KR" altLang="en-US" b="1" dirty="0">
                <a:sym typeface="Wingdings" panose="05000000000000000000" pitchFamily="2" charset="2"/>
              </a:rPr>
              <a:t>방향</a:t>
            </a:r>
            <a:r>
              <a:rPr lang="en-US" altLang="ko-KR" b="1" dirty="0">
                <a:sym typeface="Wingdings" panose="05000000000000000000" pitchFamily="2" charset="2"/>
              </a:rPr>
              <a:t>(orientation)</a:t>
            </a:r>
            <a:r>
              <a:rPr lang="ko-KR" altLang="en-US" b="1" dirty="0">
                <a:sym typeface="Wingdings" panose="05000000000000000000" pitchFamily="2" charset="2"/>
              </a:rPr>
              <a:t>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b="1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b="1" dirty="0" smtClean="0">
                <a:sym typeface="Wingdings" panose="05000000000000000000" pitchFamily="2" charset="2"/>
              </a:rPr>
              <a:t>을 선택하여 우클릭해서 </a:t>
            </a:r>
            <a:r>
              <a:rPr lang="ko-KR" altLang="en-US" dirty="0" smtClean="0">
                <a:sym typeface="Wingdings" panose="05000000000000000000" pitchFamily="2" charset="2"/>
              </a:rPr>
              <a:t>나타나는 메뉴에서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b="1" dirty="0" smtClean="0">
                <a:sym typeface="Wingdings" panose="05000000000000000000" pitchFamily="2" charset="2"/>
              </a:rPr>
              <a:t>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선택해서 나타나는 대화상자에서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[Apply]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선택한 상태에서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속성</a:t>
            </a:r>
            <a:r>
              <a:rPr lang="en-US" altLang="ko-KR" dirty="0" smtClean="0">
                <a:sym typeface="Wingdings" panose="05000000000000000000" pitchFamily="2" charset="2"/>
              </a:rPr>
              <a:t>(Attributes)</a:t>
            </a:r>
            <a:r>
              <a:rPr lang="ko-KR" altLang="en-US" dirty="0" smtClean="0">
                <a:sym typeface="Wingdings" panose="05000000000000000000" pitchFamily="2" charset="2"/>
              </a:rPr>
              <a:t>창에 나타나는 </a:t>
            </a:r>
            <a:r>
              <a:rPr lang="en-US" altLang="ko-KR" dirty="0" smtClean="0">
                <a:sym typeface="Wingdings" panose="05000000000000000000" pitchFamily="2" charset="2"/>
              </a:rPr>
              <a:t>Orientation</a:t>
            </a:r>
            <a:r>
              <a:rPr lang="ko-KR" altLang="en-US" dirty="0" smtClean="0">
                <a:sym typeface="Wingdings" panose="05000000000000000000" pitchFamily="2" charset="2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로 선택하거나 혹은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을 우 클릭해서 수정할 수도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00928"/>
            <a:ext cx="7874199" cy="35930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71952" y="3140968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19736" y="3933056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19736" y="4869160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06912" y="5805264"/>
            <a:ext cx="300549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실습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버튼을 누를 때마다 두 개의 이미지가 전환되는 기능을 구현합니다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9: </a:t>
            </a:r>
            <a:r>
              <a:rPr lang="ko-KR" altLang="en-US" dirty="0" smtClean="0">
                <a:sym typeface="Wingdings" panose="05000000000000000000" pitchFamily="2" charset="2"/>
              </a:rPr>
              <a:t>이제 앱을 실행해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다른 그림이 나타나면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조정하십시오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버튼을 클릭해도 아무 반응이 없을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이 작업을 해야 할 차례입니다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385" y="1412776"/>
            <a:ext cx="2851729" cy="51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10: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 소스코드를 입력하십시오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아직은 내용이 어렵겠지만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설명이 나중에 도움 되길</a:t>
            </a:r>
            <a:r>
              <a:rPr lang="en-US" altLang="ko-KR" dirty="0" smtClean="0">
                <a:sym typeface="Wingdings" panose="05000000000000000000" pitchFamily="2" charset="2"/>
              </a:rPr>
              <a:t>...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8418" y="1269504"/>
            <a:ext cx="816888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package </a:t>
            </a:r>
            <a:r>
              <a:rPr lang="en-US" altLang="ko-KR" sz="1400" dirty="0" smtClean="0">
                <a:latin typeface="Consolas" panose="020B0609020204030204" pitchFamily="49" charset="0"/>
              </a:rPr>
              <a:t>org.joy.layout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import 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4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imageView2;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b="1" dirty="0">
                <a:latin typeface="Consolas" panose="020B0609020204030204" pitchFamily="49" charset="0"/>
              </a:rPr>
              <a:t>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  imageView2 = </a:t>
            </a:r>
            <a:r>
              <a:rPr lang="en-US" altLang="ko-KR" sz="1400" b="1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b="1" dirty="0">
                <a:latin typeface="Consolas" panose="020B0609020204030204" pitchFamily="49" charset="0"/>
              </a:rPr>
              <a:t>(R.id.imageView2);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b="1" dirty="0">
                <a:latin typeface="Consolas" panose="020B0609020204030204" pitchFamily="49" charset="0"/>
              </a:rPr>
              <a:t>void 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latin typeface="Consolas" panose="020B0609020204030204" pitchFamily="49" charset="0"/>
              </a:rPr>
              <a:t>if (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b="1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b="1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b="1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  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9998" y="1972176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뷰를 저장할 변수를 선언한 것이며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내에서 전역변수처럼 다룰 수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99999" y="4318310"/>
            <a:ext cx="3596401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class</a:t>
            </a:r>
            <a:r>
              <a:rPr lang="ko-KR" altLang="en-US" sz="1400" dirty="0" smtClean="0">
                <a:sym typeface="Wingdings" panose="05000000000000000000" pitchFamily="2" charset="2"/>
              </a:rPr>
              <a:t> 내에 우리가 추가하는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메소드입니다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버튼을 클릭하면 이 메소드가 호출됩니다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따라서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우리가 이미지를 바꾸어 보여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주는 코드를 이곳에 작성합니다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어느 이미지가 현재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visible</a:t>
            </a:r>
            <a:r>
              <a:rPr lang="ko-KR" altLang="en-US" sz="1400" dirty="0" smtClean="0">
                <a:sym typeface="Wingdings" panose="05000000000000000000" pitchFamily="2" charset="2"/>
              </a:rPr>
              <a:t>인지 체크하고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서로 </a:t>
            </a:r>
            <a:r>
              <a:rPr lang="en-US" altLang="ko-KR" sz="1400" dirty="0" smtClean="0">
                <a:sym typeface="Wingdings" panose="05000000000000000000" pitchFamily="2" charset="2"/>
              </a:rPr>
              <a:t>visibility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속성을 바꾸어 주면 됩니다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099998" y="3369250"/>
            <a:ext cx="359640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ym typeface="Wingdings" panose="05000000000000000000" pitchFamily="2" charset="2"/>
              </a:rPr>
              <a:t>두 이미지 뷰의 </a:t>
            </a:r>
            <a:r>
              <a:rPr lang="en-US" altLang="ko-KR" sz="1400" dirty="0" smtClean="0">
                <a:sym typeface="Wingdings" panose="05000000000000000000" pitchFamily="2" charset="2"/>
              </a:rPr>
              <a:t>Object id(</a:t>
            </a:r>
            <a:r>
              <a:rPr lang="ko-KR" altLang="en-US" sz="1400" dirty="0" smtClean="0">
                <a:sym typeface="Wingdings" panose="05000000000000000000" pitchFamily="2" charset="2"/>
              </a:rPr>
              <a:t>메모리 주소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sym typeface="Wingdings" panose="05000000000000000000" pitchFamily="2" charset="2"/>
              </a:rPr>
              <a:t>를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ko-KR" altLang="en-US" sz="1400" dirty="0" smtClean="0">
                <a:sym typeface="Wingdings" panose="05000000000000000000" pitchFamily="2" charset="2"/>
              </a:rPr>
              <a:t>찾아내서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코딩에 사용합니다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9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이제 버튼을 누를 때마다 이미지가 바뀌는 화면을 볼 수 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는 제대로 컴파일이 되었다면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그 다음은 버튼을 </a:t>
            </a:r>
            <a:r>
              <a:rPr lang="ko-KR" altLang="en-US" dirty="0">
                <a:sym typeface="Wingdings" panose="05000000000000000000" pitchFamily="2" charset="2"/>
              </a:rPr>
              <a:t>클릭했을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이미지를 바꾸어주는 </a:t>
            </a:r>
            <a:r>
              <a:rPr lang="ko-KR" altLang="en-US" dirty="0" smtClean="0">
                <a:sym typeface="Wingdings" panose="05000000000000000000" pitchFamily="2" charset="2"/>
              </a:rPr>
              <a:t>이미지를 바꾸어 주는 </a:t>
            </a: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메소드가 호출이 되었나요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메소드가 </a:t>
            </a:r>
            <a:r>
              <a:rPr lang="ko-KR" altLang="en-US" dirty="0">
                <a:sym typeface="Wingdings" panose="05000000000000000000" pitchFamily="2" charset="2"/>
              </a:rPr>
              <a:t>호출되었는지 어떻게 확인할 수 있을까요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4487" y="1903216"/>
            <a:ext cx="6199220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...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protected void onCreate(Bundle savedInstanceState)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"onCreate()");</a:t>
            </a:r>
            <a:endParaRPr lang="en-US" altLang="ko-KR" sz="1400" b="1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4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</a:t>
            </a:r>
            <a:r>
              <a:rPr lang="en-US" altLang="ko-KR" sz="1400" dirty="0"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latin typeface="Consolas" panose="020B0609020204030204" pitchFamily="49" charset="0"/>
              </a:rPr>
              <a:t>findViewById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R.id.imageView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imageView2 = findViewById(R.id.imageView2</a:t>
            </a:r>
            <a:r>
              <a:rPr lang="en-US" altLang="ko-KR" sz="1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"onCreate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    public </a:t>
            </a:r>
            <a:r>
              <a:rPr lang="en-US" altLang="ko-KR" sz="1400" dirty="0">
                <a:latin typeface="Consolas" panose="020B0609020204030204" pitchFamily="49" charset="0"/>
              </a:rPr>
              <a:t>void </a:t>
            </a:r>
            <a:r>
              <a:rPr lang="en-US" altLang="ko-KR" sz="14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400" dirty="0">
                <a:latin typeface="Consolas" panose="020B0609020204030204" pitchFamily="49" charset="0"/>
              </a:rPr>
              <a:t>(View v) </a:t>
            </a:r>
            <a:r>
              <a:rPr lang="en-US" altLang="ko-KR" sz="1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latin typeface="Consolas" panose="020B0609020204030204" pitchFamily="49" charset="0"/>
              </a:rPr>
              <a:t> </a:t>
            </a:r>
            <a:r>
              <a:rPr lang="en-US" altLang="ko-KR" sz="1400" b="1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");</a:t>
            </a:r>
            <a:endParaRPr lang="en-US" altLang="ko-KR" sz="14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if (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imageView.isShown</a:t>
            </a:r>
            <a:r>
              <a:rPr lang="en-US" altLang="ko-KR" sz="1400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 </a:t>
            </a:r>
            <a:r>
              <a:rPr lang="en-US" altLang="ko-KR" sz="1400" dirty="0" err="1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 </a:t>
            </a:r>
            <a:r>
              <a:rPr lang="en-US" altLang="ko-KR" sz="1400" dirty="0">
                <a:latin typeface="Consolas" panose="020B0609020204030204" pitchFamily="49" charset="0"/>
              </a:rPr>
              <a:t>else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imageView.setVisibility</a:t>
            </a:r>
            <a:r>
              <a:rPr lang="en-US" altLang="ko-KR" sz="1400" dirty="0" smtClean="0"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  imageView2.setVisibility(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View.INVISIBLE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Log.d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("HuStar", "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() ends");</a:t>
            </a:r>
            <a:endParaRPr lang="en-US" altLang="ko-KR" sz="1400" dirty="0" smtClean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400" dirty="0" smtClean="0">
                <a:latin typeface="Consolas" panose="020B0609020204030204" pitchFamily="49" charset="0"/>
              </a:rPr>
              <a:t>}</a:t>
            </a:r>
            <a:endParaRPr lang="en-US" altLang="ko-KR" sz="1400" dirty="0"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6080" y="1914977"/>
            <a:ext cx="488513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Debugger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사용하거나 혹은 코드에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Log.d</a:t>
            </a:r>
            <a:r>
              <a:rPr lang="en-US" altLang="ko-KR" sz="1400" dirty="0" smtClean="0">
                <a:sym typeface="Wingdings" panose="05000000000000000000" pitchFamily="2" charset="2"/>
              </a:rPr>
              <a:t>()</a:t>
            </a:r>
            <a:r>
              <a:rPr lang="ko-KR" altLang="en-US" sz="1400" dirty="0" smtClean="0">
                <a:sym typeface="Wingdings" panose="05000000000000000000" pitchFamily="2" charset="2"/>
              </a:rPr>
              <a:t>를 삽입하고 </a:t>
            </a:r>
            <a:r>
              <a:rPr lang="en-US" altLang="ko-KR" sz="1400" dirty="0" smtClean="0">
                <a:sym typeface="Wingdings" panose="05000000000000000000" pitchFamily="2" charset="2"/>
              </a:rPr>
              <a:t>Logcat</a:t>
            </a:r>
            <a:r>
              <a:rPr lang="ko-KR" altLang="en-US" sz="1400" dirty="0" smtClean="0">
                <a:sym typeface="Wingdings" panose="05000000000000000000" pitchFamily="2" charset="2"/>
              </a:rPr>
              <a:t>를 통해 체크할 수도 있습니다</a:t>
            </a:r>
            <a:r>
              <a:rPr lang="en-US" altLang="ko-KR" sz="1400" dirty="0" smtClean="0">
                <a:sym typeface="Wingdings" panose="05000000000000000000" pitchFamily="2" charset="2"/>
              </a:rPr>
              <a:t>. 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48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한 가지 더 설정해야 할 것은 로그 메시지들 중에서 우리가 원하는 메시지만 필터링하는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Logcat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Edit Filter Configuration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HuStar</a:t>
            </a:r>
            <a:r>
              <a:rPr lang="en-US" altLang="ko-KR" dirty="0" smtClean="0">
                <a:sym typeface="Wingdings" panose="05000000000000000000" pitchFamily="2" charset="2"/>
              </a:rPr>
              <a:t>"</a:t>
            </a:r>
            <a:r>
              <a:rPr lang="ko-KR" altLang="en-US" dirty="0" smtClean="0">
                <a:sym typeface="Wingdings" panose="05000000000000000000" pitchFamily="2" charset="2"/>
              </a:rPr>
              <a:t>를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</a:t>
            </a:r>
            <a:r>
              <a:rPr lang="en-US" altLang="ko-KR" dirty="0" smtClean="0">
                <a:sym typeface="Wingdings" panose="05000000000000000000" pitchFamily="2" charset="2"/>
              </a:rPr>
              <a:t>, "Image Toggle"</a:t>
            </a:r>
            <a:r>
              <a:rPr lang="ko-KR" altLang="en-US" dirty="0" smtClean="0">
                <a:sym typeface="Wingdings" panose="05000000000000000000" pitchFamily="2" charset="2"/>
              </a:rPr>
              <a:t>버튼 클릭하면</a:t>
            </a:r>
            <a:r>
              <a:rPr lang="en-US" altLang="ko-KR" dirty="0" smtClean="0">
                <a:sym typeface="Wingdings" panose="05000000000000000000" pitchFamily="2" charset="2"/>
              </a:rPr>
              <a:t>, logcat</a:t>
            </a:r>
            <a:r>
              <a:rPr lang="ko-KR" altLang="en-US" dirty="0" smtClean="0">
                <a:sym typeface="Wingdings" panose="05000000000000000000" pitchFamily="2" charset="2"/>
              </a:rPr>
              <a:t>창에 다음과 같이 출력이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4272504"/>
            <a:ext cx="5688632" cy="22473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39084"/>
            <a:ext cx="6530906" cy="1272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1778471"/>
            <a:ext cx="3375953" cy="191278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120336" y="2060848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20336" y="2446832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smtClean="0">
                <a:sym typeface="Wingdings" panose="05000000000000000000" pitchFamily="2" charset="2"/>
              </a:rPr>
              <a:t>메시지가 출력이 되지 않으면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클릭할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메소드를 호출하지 않는다는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버그를 찾았으니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창에서 </a:t>
            </a:r>
            <a:r>
              <a:rPr lang="en-US" altLang="ko-KR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메소드 이름을 설정하거나 혹은 버튼의 </a:t>
            </a:r>
            <a:r>
              <a:rPr lang="en-US" altLang="ko-KR" dirty="0" smtClean="0">
                <a:sym typeface="Wingdings" panose="05000000000000000000" pitchFamily="2" charset="2"/>
              </a:rPr>
              <a:t>onClick </a:t>
            </a:r>
            <a:r>
              <a:rPr lang="ko-KR" altLang="en-US" dirty="0" smtClean="0">
                <a:sym typeface="Wingdings" panose="05000000000000000000" pitchFamily="2" charset="2"/>
              </a:rPr>
              <a:t>속성의 풀다운 메뉴를 클릭하고 </a:t>
            </a:r>
            <a:r>
              <a:rPr lang="en-US" altLang="ko-KR" dirty="0" smtClean="0">
                <a:sym typeface="Wingdings" panose="05000000000000000000" pitchFamily="2" charset="2"/>
              </a:rPr>
              <a:t>MainActivity/</a:t>
            </a:r>
            <a:r>
              <a:rPr lang="en-US" altLang="ko-KR" b="1" dirty="0" err="1" smtClean="0">
                <a:sym typeface="Wingdings" panose="05000000000000000000" pitchFamily="2" charset="2"/>
              </a:rPr>
              <a:t>onButtonClicked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메소드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140968"/>
            <a:ext cx="9645088" cy="335556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11424" y="4725144"/>
            <a:ext cx="338437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912424" y="4991699"/>
            <a:ext cx="64408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02-5 Frame Layout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View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전환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FrameLayout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실습하기 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11: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디버깅 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실행하고</a:t>
            </a:r>
            <a:r>
              <a:rPr lang="en-US" altLang="ko-KR" dirty="0" smtClean="0">
                <a:sym typeface="Wingdings" panose="05000000000000000000" pitchFamily="2" charset="2"/>
              </a:rPr>
              <a:t>, [Image Toggle]</a:t>
            </a:r>
            <a:r>
              <a:rPr lang="ko-KR" altLang="en-US" dirty="0" smtClean="0">
                <a:sym typeface="Wingdings" panose="05000000000000000000" pitchFamily="2" charset="2"/>
              </a:rPr>
              <a:t>버튼을 클릭하면서</a:t>
            </a:r>
            <a:r>
              <a:rPr lang="en-US" altLang="ko-KR" dirty="0" smtClean="0">
                <a:sym typeface="Wingdings" panose="05000000000000000000" pitchFamily="2" charset="2"/>
              </a:rPr>
              <a:t>, logcat </a:t>
            </a:r>
            <a:r>
              <a:rPr lang="ko-KR" altLang="en-US" dirty="0" smtClean="0">
                <a:sym typeface="Wingdings" panose="05000000000000000000" pitchFamily="2" charset="2"/>
              </a:rPr>
              <a:t>창을 클릭해서 출력 결과를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정상적으로 실행된 결과는 다음과 같습니다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46" y="2945302"/>
            <a:ext cx="1996613" cy="35512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10" y="2945302"/>
            <a:ext cx="2039243" cy="3551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2" y="2645452"/>
            <a:ext cx="602794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Containers  ScrollView/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는 추가된 뷰 영역이 한 화면에 다 보이지 않을 때 사용합니다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단순히 </a:t>
            </a:r>
            <a:r>
              <a:rPr lang="ko-KR" altLang="en-US" dirty="0" err="1" smtClean="0">
                <a:sym typeface="Wingdings" panose="05000000000000000000" pitchFamily="2" charset="2"/>
              </a:rPr>
              <a:t>스크롤뷰를</a:t>
            </a:r>
            <a:r>
              <a:rPr lang="ko-KR" altLang="en-US" dirty="0" smtClean="0">
                <a:sym typeface="Wingdings" panose="05000000000000000000" pitchFamily="2" charset="2"/>
              </a:rPr>
              <a:t> 추가하고 그 안에 뷰를 넣으면 스크롤이 생기게 됩니다</a:t>
            </a:r>
            <a:r>
              <a:rPr lang="en-US" altLang="ko-KR" dirty="0" smtClean="0">
                <a:sym typeface="Wingdings" panose="05000000000000000000" pitchFamily="2" charset="2"/>
              </a:rPr>
              <a:t>. (ScrollView is vertical by default)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아래와 같이 화면보다 큰 이미지를 작은 뷰에서 볼 수 있도록 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의 기능을 넣으려고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ko-KR" altLang="en-US" dirty="0" smtClean="0">
                <a:sym typeface="Wingdings" panose="05000000000000000000" pitchFamily="2" charset="2"/>
              </a:rPr>
              <a:t>새로운 프로젝트 </a:t>
            </a:r>
            <a:r>
              <a:rPr lang="en-US" altLang="ko-KR" b="1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org.joy.</a:t>
            </a:r>
            <a:r>
              <a:rPr lang="en-US" altLang="ko-KR" b="1" dirty="0" smtClean="0">
                <a:sym typeface="Wingdings" panose="05000000000000000000" pitchFamily="2" charset="2"/>
              </a:rPr>
              <a:t>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를 패키지 이름으로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~/app/res/drawable </a:t>
            </a:r>
            <a:r>
              <a:rPr lang="ko-KR" altLang="en-US" b="1" dirty="0" smtClean="0">
                <a:sym typeface="Wingdings" panose="05000000000000000000" pitchFamily="2" charset="2"/>
              </a:rPr>
              <a:t>폴더</a:t>
            </a:r>
            <a:r>
              <a:rPr lang="ko-KR" altLang="en-US" dirty="0" smtClean="0">
                <a:sym typeface="Wingdings" panose="05000000000000000000" pitchFamily="2" charset="2"/>
              </a:rPr>
              <a:t>에 두 이미지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추가해 </a:t>
            </a:r>
            <a:r>
              <a:rPr lang="ko-KR" altLang="en-US" dirty="0">
                <a:sym typeface="Wingdings" panose="05000000000000000000" pitchFamily="2" charset="2"/>
              </a:rPr>
              <a:t>주십시오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github/</a:t>
            </a:r>
            <a:r>
              <a:rPr lang="en-US" altLang="ko-KR" dirty="0" err="1">
                <a:sym typeface="Wingdings" panose="05000000000000000000" pitchFamily="2" charset="2"/>
              </a:rPr>
              <a:t>HuStarAS</a:t>
            </a:r>
            <a:r>
              <a:rPr lang="en-US" altLang="ko-KR" dirty="0">
                <a:sym typeface="Wingdings" panose="05000000000000000000" pitchFamily="2" charset="2"/>
              </a:rPr>
              <a:t>/images/</a:t>
            </a:r>
            <a:r>
              <a:rPr lang="en-US" altLang="ko-KR" b="1" dirty="0">
                <a:sym typeface="Wingdings" panose="05000000000000000000" pitchFamily="2" charset="2"/>
              </a:rPr>
              <a:t>image01.jpg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 smtClean="0">
                <a:sym typeface="Wingdings" panose="05000000000000000000" pitchFamily="2" charset="2"/>
              </a:rPr>
              <a:t>image02.jpg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파일 탐색기에서 두 이미지를 복사하여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drawable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폴더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클릭하여 </a:t>
            </a:r>
            <a:r>
              <a:rPr lang="en-US" altLang="ko-KR" dirty="0" smtClean="0">
                <a:sym typeface="Wingdings" panose="05000000000000000000" pitchFamily="2" charset="2"/>
              </a:rPr>
              <a:t>Paste(</a:t>
            </a:r>
            <a:r>
              <a:rPr lang="ko-KR" altLang="en-US" dirty="0" smtClean="0">
                <a:sym typeface="Wingdings" panose="05000000000000000000" pitchFamily="2" charset="2"/>
              </a:rPr>
              <a:t>붙여넣기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다음과 같이 화면을 구성해 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924944"/>
            <a:ext cx="7100028" cy="344983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055440" y="5301208"/>
            <a:ext cx="2160240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</a:t>
            </a:r>
            <a:r>
              <a:rPr lang="en-US" altLang="ko-KR" dirty="0" smtClean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파일이 생성되도록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탭에서 설정을 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sym typeface="Wingdings" panose="05000000000000000000" pitchFamily="2" charset="2"/>
              </a:rPr>
              <a:t>[HelloWorld]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TextView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smtClean="0">
                <a:sym typeface="Wingdings" panose="05000000000000000000" pitchFamily="2" charset="2"/>
              </a:rPr>
              <a:t>삭제하십시오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TextView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키보드의 </a:t>
            </a:r>
            <a:r>
              <a:rPr lang="en-US" altLang="ko-KR" dirty="0" smtClean="0">
                <a:sym typeface="Wingdings" panose="05000000000000000000" pitchFamily="2" charset="2"/>
              </a:rPr>
              <a:t>delete</a:t>
            </a:r>
            <a:r>
              <a:rPr lang="ko-KR" altLang="en-US" dirty="0" smtClean="0">
                <a:sym typeface="Wingdings" panose="05000000000000000000" pitchFamily="2" charset="2"/>
              </a:rPr>
              <a:t>키를 눌러 삭제할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레이아웃은 </a:t>
            </a:r>
            <a:r>
              <a:rPr lang="en-US" altLang="ko-KR" b="1" dirty="0" smtClean="0">
                <a:sym typeface="Wingdings" panose="05000000000000000000" pitchFamily="2" charset="2"/>
              </a:rPr>
              <a:t>LinearLayout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설정하고</a:t>
            </a:r>
            <a:r>
              <a:rPr lang="en-US" altLang="ko-KR" dirty="0" smtClean="0">
                <a:sym typeface="Wingdings" panose="05000000000000000000" pitchFamily="2" charset="2"/>
              </a:rPr>
              <a:t>, Orientation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b="1" dirty="0" smtClean="0">
                <a:sym typeface="Wingdings" panose="05000000000000000000" pitchFamily="2" charset="2"/>
              </a:rPr>
              <a:t>vertical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 </a:t>
            </a:r>
            <a:r>
              <a:rPr lang="ko-KR" altLang="en-US" dirty="0" smtClean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 smtClean="0">
                <a:sym typeface="Wingdings" panose="05000000000000000000" pitchFamily="2" charset="2"/>
              </a:rPr>
              <a:t>, Convert view ...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Component Tree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 </a:t>
            </a:r>
            <a:r>
              <a:rPr lang="ko-KR" altLang="en-US" dirty="0">
                <a:sym typeface="Wingdings" panose="05000000000000000000" pitchFamily="2" charset="2"/>
              </a:rPr>
              <a:t>위에서 우 클릭하고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smtClean="0">
                <a:sym typeface="Wingdings" panose="05000000000000000000" pitchFamily="2" charset="2"/>
              </a:rPr>
              <a:t>Convert orientation to vertical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추가하십시오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(text="Image Toggle", margin=16dp, layout_width=wrap_content, layout_gravity=center_horizontal)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94221"/>
            <a:ext cx="2034716" cy="257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448" y="3501008"/>
            <a:ext cx="532859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&lt;Button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android:layout_margin="16dp"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android:layout_gravity="center_horizontal"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android:text="@string/</a:t>
            </a:r>
            <a:r>
              <a:rPr lang="en-US" altLang="ko-KR" sz="1400" dirty="0" err="1">
                <a:latin typeface="Consolas" panose="020B0609020204030204" pitchFamily="49" charset="0"/>
              </a:rPr>
              <a:t>image_toggle</a:t>
            </a:r>
            <a:r>
              <a:rPr lang="en-US" altLang="ko-KR" sz="1400" dirty="0">
                <a:latin typeface="Consolas" panose="020B0609020204030204" pitchFamily="49" charset="0"/>
              </a:rPr>
              <a:t>" /&gt;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3470847"/>
            <a:ext cx="2863977" cy="25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좌측 상단의 팔레트에서 버튼 세 개를 순서대로 배치합니다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각 버튼의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match_parent</a:t>
            </a:r>
            <a:r>
              <a:rPr lang="en-US" altLang="ko-KR" dirty="0" smtClean="0">
                <a:sym typeface="Wingdings" panose="05000000000000000000" pitchFamily="2" charset="2"/>
              </a:rPr>
              <a:t>, layout_height 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wrap_content</a:t>
            </a:r>
            <a:r>
              <a:rPr lang="ko-KR" altLang="en-US" dirty="0" smtClean="0">
                <a:sym typeface="Wingdings" panose="05000000000000000000" pitchFamily="2" charset="2"/>
              </a:rPr>
              <a:t>로 설정됩니다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id</a:t>
            </a:r>
            <a:r>
              <a:rPr lang="ko-KR" altLang="en-US" dirty="0" smtClean="0">
                <a:sym typeface="Wingdings" panose="05000000000000000000" pitchFamily="2" charset="2"/>
              </a:rPr>
              <a:t>는 자동으로 </a:t>
            </a:r>
            <a:r>
              <a:rPr lang="en-US" altLang="ko-KR" b="1" dirty="0" smtClean="0">
                <a:sym typeface="Wingdings" panose="05000000000000000000" pitchFamily="2" charset="2"/>
              </a:rPr>
              <a:t>button, </a:t>
            </a:r>
            <a:r>
              <a:rPr lang="en-US" altLang="ko-KR" b="1" dirty="0">
                <a:sym typeface="Wingdings" panose="05000000000000000000" pitchFamily="2" charset="2"/>
              </a:rPr>
              <a:t>button2, button3</a:t>
            </a:r>
            <a:r>
              <a:rPr lang="ko-KR" altLang="en-US" dirty="0" smtClean="0">
                <a:sym typeface="Wingdings" panose="05000000000000000000" pitchFamily="2" charset="2"/>
              </a:rPr>
              <a:t>가 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위에 </a:t>
            </a:r>
            <a:r>
              <a:rPr lang="en-US" altLang="ko-KR" dirty="0" smtClean="0">
                <a:sym typeface="Wingdings" panose="05000000000000000000" pitchFamily="2" charset="2"/>
              </a:rPr>
              <a:t>text</a:t>
            </a:r>
            <a:r>
              <a:rPr lang="ko-KR" altLang="en-US" dirty="0" smtClean="0">
                <a:sym typeface="Wingdings" panose="05000000000000000000" pitchFamily="2" charset="2"/>
              </a:rPr>
              <a:t>속성값은 </a:t>
            </a:r>
            <a:r>
              <a:rPr lang="en-US" altLang="ko-KR" b="1" dirty="0" smtClean="0">
                <a:sym typeface="Wingdings" panose="05000000000000000000" pitchFamily="2" charset="2"/>
              </a:rPr>
              <a:t>Button</a:t>
            </a:r>
            <a:r>
              <a:rPr lang="ko-KR" altLang="en-US" dirty="0" smtClean="0">
                <a:sym typeface="Wingdings" panose="05000000000000000000" pitchFamily="2" charset="2"/>
              </a:rPr>
              <a:t>이 입력되어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아래쪽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[Code]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탭</a:t>
            </a:r>
            <a:r>
              <a:rPr lang="ko-KR" altLang="en-US" dirty="0" smtClean="0">
                <a:sym typeface="Wingdings" panose="05000000000000000000" pitchFamily="2" charset="2"/>
              </a:rPr>
              <a:t>을 클릭하여 원본 </a:t>
            </a:r>
            <a:r>
              <a:rPr lang="en-US" altLang="ko-KR" dirty="0" smtClean="0">
                <a:sym typeface="Wingdings" panose="05000000000000000000" pitchFamily="2" charset="2"/>
              </a:rPr>
              <a:t>XML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코드 파일을 열어 확인해 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608398"/>
            <a:ext cx="6891189" cy="40940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028689" y="3526617"/>
            <a:ext cx="165618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27448" y="5013176"/>
            <a:ext cx="1872208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 </a:t>
            </a:r>
            <a:r>
              <a:rPr lang="ko-KR" altLang="en-US" dirty="0" smtClean="0">
                <a:sym typeface="Wingdings" panose="05000000000000000000" pitchFamily="2" charset="2"/>
              </a:rPr>
              <a:t>스크롤 뷰는 기본적으로 수직 방향의 스크롤을 지원합니다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만약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 방향의 스크롤을 사용하려면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 레이아웃에서는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에 설정된 이미지가 큰 경우가 많으므로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수평과 수직 스크롤 모두 나타내도록 </a:t>
            </a:r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안에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그 안에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추가할 때 디폴트로 추가되는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삭제하십시오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여기서 우리는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사용하므로</a:t>
            </a:r>
            <a:r>
              <a:rPr lang="en-US" altLang="ko-KR" dirty="0" smtClean="0">
                <a:sym typeface="Wingdings" panose="05000000000000000000" pitchFamily="2" charset="2"/>
              </a:rPr>
              <a:t>, LinearLayout</a:t>
            </a:r>
            <a:r>
              <a:rPr lang="ko-KR" altLang="en-US" dirty="0" smtClean="0">
                <a:sym typeface="Wingdings" panose="05000000000000000000" pitchFamily="2" charset="2"/>
              </a:rPr>
              <a:t>은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추가하면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설정되지만</a:t>
            </a:r>
            <a:r>
              <a:rPr lang="en-US" altLang="ko-KR" dirty="0" smtClean="0">
                <a:sym typeface="Wingdings" panose="05000000000000000000" pitchFamily="2" charset="2"/>
              </a:rPr>
              <a:t>, ScrollView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 smtClean="0">
                <a:sym typeface="Wingdings" panose="05000000000000000000" pitchFamily="2" charset="2"/>
              </a:rPr>
              <a:t>, id</a:t>
            </a:r>
            <a:r>
              <a:rPr lang="ko-KR" altLang="en-US" dirty="0" smtClean="0">
                <a:sym typeface="Wingdings" panose="05000000000000000000" pitchFamily="2" charset="2"/>
              </a:rPr>
              <a:t>가 자동으로 부여되지 않으므로</a:t>
            </a:r>
            <a:r>
              <a:rPr lang="en-US" altLang="ko-KR" dirty="0" smtClean="0">
                <a:sym typeface="Wingdings" panose="05000000000000000000" pitchFamily="2" charset="2"/>
              </a:rPr>
              <a:t>, id=</a:t>
            </a:r>
            <a:r>
              <a:rPr lang="en-US" altLang="ko-KR" dirty="0" err="1" smtClean="0">
                <a:sym typeface="Wingdings" panose="05000000000000000000" pitchFamily="2" charset="2"/>
              </a:rPr>
              <a:t>scrollView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sz="1200" dirty="0" smtClean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altLang="ko-KR" sz="1200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3501008"/>
            <a:ext cx="3158117" cy="23042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02727" y="3162996"/>
            <a:ext cx="6098485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android:id=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"@+id/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android:id="@+id/imageView"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android:layout_width="match_parent"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  </a:t>
            </a:r>
            <a:r>
              <a:rPr lang="en-US" altLang="ko-KR" sz="14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400" dirty="0">
                <a:latin typeface="Consolas" panose="020B0609020204030204" pitchFamily="49" charset="0"/>
              </a:rPr>
              <a:t>="@drawable/image01" /&gt;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&lt;/ScrollView&gt;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</a:t>
            </a:r>
            <a:r>
              <a:rPr lang="en-US" altLang="ko-KR" sz="14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1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02-6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activity_main.xml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816888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...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xmlns:tools</a:t>
            </a:r>
            <a:r>
              <a:rPr lang="en-US" altLang="ko-KR" sz="16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android:orientation="vertical"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600" dirty="0">
                <a:latin typeface="Consolas" panose="020B0609020204030204" pitchFamily="49" charset="0"/>
              </a:rPr>
              <a:t>=".MainActivity"&gt;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&lt;Button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android:id="@+id/button"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android:layout_gravity="center"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android:onClick</a:t>
            </a:r>
            <a:r>
              <a:rPr lang="en-US" altLang="ko-KR" sz="1600" dirty="0">
                <a:latin typeface="Consolas" panose="020B0609020204030204" pitchFamily="49" charset="0"/>
              </a:rPr>
              <a:t>="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android:text="</a:t>
            </a:r>
            <a:r>
              <a:rPr lang="ko-KR" altLang="en-US" sz="1600" dirty="0">
                <a:latin typeface="Consolas" panose="020B0609020204030204" pitchFamily="49" charset="0"/>
              </a:rPr>
              <a:t>이미지 </a:t>
            </a:r>
            <a:r>
              <a:rPr lang="ko-KR" altLang="en-US" sz="1600" dirty="0" smtClean="0">
                <a:latin typeface="Consolas" panose="020B0609020204030204" pitchFamily="49" charset="0"/>
              </a:rPr>
              <a:t>바꾸기</a:t>
            </a:r>
            <a:r>
              <a:rPr lang="en-US" altLang="ko-KR" sz="1600" dirty="0">
                <a:latin typeface="Consolas" panose="020B0609020204030204" pitchFamily="49" charset="0"/>
              </a:rPr>
              <a:t>" /&gt;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7968" y="2710878"/>
            <a:ext cx="62484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HorizontalScrollView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android:layout_width</a:t>
            </a:r>
            <a:r>
              <a:rPr lang="en-US" altLang="ko-KR" sz="1600" dirty="0">
                <a:latin typeface="Consolas" panose="020B0609020204030204" pitchFamily="49" charset="0"/>
              </a:rPr>
              <a:t>="match_parent"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   android:id</a:t>
            </a:r>
            <a:r>
              <a:rPr lang="en-US" altLang="ko-KR" sz="1600" dirty="0">
                <a:latin typeface="Consolas" panose="020B0609020204030204" pitchFamily="49" charset="0"/>
              </a:rPr>
              <a:t>="@+id/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android:layout_width="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android:layout_height="</a:t>
            </a:r>
            <a:r>
              <a:rPr lang="en-US" altLang="ko-KR" sz="1600" dirty="0" err="1">
                <a:latin typeface="Consolas" panose="020B0609020204030204" pitchFamily="49" charset="0"/>
              </a:rPr>
              <a:t>match_parent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"&gt;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android:id="@+</a:t>
            </a:r>
            <a:r>
              <a:rPr lang="en-US" altLang="ko-KR" sz="1600" dirty="0" smtClean="0">
                <a:latin typeface="Consolas" panose="020B0609020204030204" pitchFamily="49" charset="0"/>
              </a:rPr>
              <a:t>id/imageView"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       android:layout_height="wrap_content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/&gt;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ScrollView&gt;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&lt;/</a:t>
            </a:r>
            <a:r>
              <a:rPr lang="en-US" altLang="ko-KR" sz="16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&lt;/LinearLayout&gt;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03912" y="1587079"/>
            <a:ext cx="593122" cy="7618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97034" y="1417802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[</a:t>
            </a:r>
            <a:r>
              <a:rPr lang="ko-KR" altLang="en-US" sz="1600" dirty="0" smtClean="0">
                <a:solidFill>
                  <a:srgbClr val="C00000"/>
                </a:solidFill>
              </a:rPr>
              <a:t>이미지 바꾸기</a:t>
            </a:r>
            <a:r>
              <a:rPr lang="en-US" altLang="ko-KR" sz="1600" dirty="0" smtClean="0">
                <a:solidFill>
                  <a:srgbClr val="C00000"/>
                </a:solidFill>
              </a:rPr>
              <a:t>]</a:t>
            </a:r>
            <a:r>
              <a:rPr lang="ko-KR" altLang="en-US" sz="1600" dirty="0" smtClean="0">
                <a:solidFill>
                  <a:srgbClr val="C00000"/>
                </a:solidFill>
              </a:rPr>
              <a:t> 버튼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3672" y="4029643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04978" y="3011402"/>
            <a:ext cx="507046" cy="1012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43672" y="4439919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수직 스크롤을 위한 스크롤뷰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04978" y="3873825"/>
            <a:ext cx="795078" cy="6979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143672" y="4849488"/>
            <a:ext cx="2605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이미지를 보여주는 이미지뷰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 flipV="1">
            <a:off x="5748872" y="4810845"/>
            <a:ext cx="1355240" cy="2079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551384" y="5677364"/>
            <a:ext cx="4634788" cy="57606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rtlCol="0">
            <a:normAutofit fontScale="77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anose="05000000000000000000" pitchFamily="2" charset="2"/>
              <a:buChar char="§"/>
              <a:defRPr kumimoji="0" sz="18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kumimoji="0" sz="1600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/>
              <a:buChar char="u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"/>
              <a:buChar char="u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50000"/>
              <a:buFont typeface="Wingdings"/>
              <a:buChar char="u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>
                <a:sym typeface="Wingdings" panose="05000000000000000000" pitchFamily="2" charset="2"/>
              </a:rPr>
              <a:t>Button</a:t>
            </a:r>
            <a:r>
              <a:rPr lang="ko-KR" altLang="en-US" sz="1600" dirty="0" smtClean="0">
                <a:sym typeface="Wingdings" panose="05000000000000000000" pitchFamily="2" charset="2"/>
              </a:rPr>
              <a:t>과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HorizontalScrollView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가 같은 </a:t>
            </a:r>
            <a:r>
              <a:rPr lang="en-US" altLang="ko-KR" sz="1600" dirty="0" smtClean="0">
                <a:sym typeface="Wingdings" panose="05000000000000000000" pitchFamily="2" charset="2"/>
              </a:rPr>
              <a:t>level</a:t>
            </a:r>
            <a:r>
              <a:rPr lang="ko-KR" altLang="en-US" sz="1600" dirty="0" smtClean="0">
                <a:sym typeface="Wingdings" panose="05000000000000000000" pitchFamily="2" charset="2"/>
              </a:rPr>
              <a:t>에 있고</a:t>
            </a:r>
            <a:r>
              <a:rPr lang="en-US" altLang="ko-KR" sz="1600" dirty="0" smtClean="0">
                <a:sym typeface="Wingdings" panose="05000000000000000000" pitchFamily="2" charset="2"/>
              </a:rPr>
              <a:t>, ScrollView</a:t>
            </a:r>
            <a:r>
              <a:rPr lang="ko-KR" altLang="en-US" sz="1600" dirty="0" smtClean="0">
                <a:sym typeface="Wingdings" panose="05000000000000000000" pitchFamily="2" charset="2"/>
              </a:rPr>
              <a:t>와 </a:t>
            </a:r>
            <a:r>
              <a:rPr lang="en-US" altLang="ko-KR" sz="1600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하나씩 그 안에 차례대로 있는 것에 유의하세요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anose="05000000000000000000" pitchFamily="2" charset="2"/>
              </a:rPr>
              <a:t>단계별로 코드에서 입력하는 것이 더 쉬울 수도 있습니다</a:t>
            </a:r>
            <a:r>
              <a:rPr lang="en-US" altLang="ko-KR" sz="1600" dirty="0" smtClean="0">
                <a:sym typeface="Wingdings" panose="05000000000000000000" pitchFamily="2" charset="2"/>
              </a:rPr>
              <a:t>. 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0044433" y="2266371"/>
            <a:ext cx="576064" cy="1724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506380" y="1994579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ScrollView Object ID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755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package </a:t>
            </a:r>
            <a:r>
              <a:rPr lang="en-US" altLang="ko-KR" sz="1600" dirty="0" smtClean="0">
                <a:latin typeface="Consolas" panose="020B0609020204030204" pitchFamily="49" charset="0"/>
              </a:rPr>
              <a:t>org.joy.layout;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import ...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public class </a:t>
            </a:r>
            <a:r>
              <a:rPr lang="en-US" altLang="ko-KR" sz="1600" dirty="0" err="1">
                <a:latin typeface="Consolas" panose="020B0609020204030204" pitchFamily="49" charset="0"/>
              </a:rPr>
              <a:t>MainActivity</a:t>
            </a:r>
            <a:r>
              <a:rPr lang="en-US" altLang="ko-KR" sz="1600" dirty="0">
                <a:latin typeface="Consolas" panose="020B0609020204030204" pitchFamily="49" charset="0"/>
              </a:rPr>
              <a:t> extends AppCompatActivity {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BitmapDrawable bitmap</a:t>
            </a:r>
            <a:r>
              <a:rPr lang="en-US" altLang="ko-KR" sz="16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600" dirty="0" smtClean="0">
                <a:latin typeface="Consolas" panose="020B0609020204030204" pitchFamily="49" charset="0"/>
              </a:rPr>
              <a:t/>
            </a:r>
            <a:br>
              <a:rPr lang="en-US" altLang="ko-KR" sz="1600" dirty="0" smtClean="0">
                <a:latin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R.id.scrollView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imageView = findViewById(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R.id.imageView</a:t>
            </a:r>
            <a:r>
              <a:rPr lang="en-US" altLang="ko-KR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scrollView.setHorizontalScrollBarEnabled</a:t>
            </a:r>
            <a:r>
              <a:rPr lang="en-US" altLang="ko-KR" sz="1600" dirty="0" smtClean="0">
                <a:latin typeface="Consolas" panose="020B0609020204030204" pitchFamily="49" charset="0"/>
              </a:rPr>
              <a:t>(true);</a:t>
            </a: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latin typeface="Consolas" panose="020B0609020204030204" pitchFamily="49" charset="0"/>
              </a:rPr>
              <a:t>Resources 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(R.drawable.image01);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12024" y="3572196"/>
            <a:ext cx="3414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         레이아웃에 정의된 뷰 객체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6080" y="400506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수평스크롤바 사용 기능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63326" y="4682004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리소스의 이미지 참조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6435" y="5626476"/>
            <a:ext cx="3158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이미지 리소스와 이미지 크기 설정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7752184" y="5301208"/>
            <a:ext cx="504056" cy="72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256240" y="5154240"/>
            <a:ext cx="2898550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3100" y="908720"/>
            <a:ext cx="873924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(View </a:t>
            </a:r>
            <a:r>
              <a:rPr lang="en-US" altLang="ko-KR" sz="1600" dirty="0">
                <a:latin typeface="Consolas" panose="020B0609020204030204" pitchFamily="49" charset="0"/>
              </a:rPr>
              <a:t>view)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Resources </a:t>
            </a:r>
            <a:r>
              <a:rPr lang="en-US" altLang="ko-KR" sz="1600" dirty="0">
                <a:latin typeface="Consolas" panose="020B0609020204030204" pitchFamily="49" charset="0"/>
              </a:rPr>
              <a:t>res = getResources();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bitmap = (</a:t>
            </a:r>
            <a:r>
              <a:rPr lang="en-US" altLang="ko-KR" sz="1600" dirty="0" err="1">
                <a:latin typeface="Consolas" panose="020B0609020204030204" pitchFamily="49" charset="0"/>
              </a:rPr>
              <a:t>BitmapDrawable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>
                <a:latin typeface="Consolas" panose="020B0609020204030204" pitchFamily="49" charset="0"/>
              </a:rPr>
              <a:t>res.getDrawable</a:t>
            </a:r>
            <a:r>
              <a:rPr lang="en-US" altLang="ko-KR" sz="1600" dirty="0">
                <a:latin typeface="Consolas" panose="020B0609020204030204" pitchFamily="49" charset="0"/>
              </a:rPr>
              <a:t>(R.drawable.image02);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 smtClean="0">
                <a:latin typeface="Consolas" panose="020B0609020204030204" pitchFamily="49" charset="0"/>
              </a:rPr>
              <a:t>(bitmap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05455" y="1368758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다른 이미지 리소스로 변경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968208" y="1112771"/>
            <a:ext cx="504056" cy="372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472264" y="893795"/>
            <a:ext cx="2940228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the actual image file name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02-6 ScrollView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화면들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3100" y="849660"/>
            <a:ext cx="1124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결과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이미지를 상하좌우로 </a:t>
            </a:r>
            <a:r>
              <a:rPr lang="en-US" altLang="ko-KR" dirty="0" smtClean="0">
                <a:sym typeface="Wingdings" panose="05000000000000000000" pitchFamily="2" charset="2"/>
              </a:rPr>
              <a:t>Scroll</a:t>
            </a:r>
            <a:r>
              <a:rPr lang="ko-KR" altLang="en-US" dirty="0" smtClean="0">
                <a:sym typeface="Wingdings" panose="05000000000000000000" pitchFamily="2" charset="2"/>
              </a:rPr>
              <a:t>할 수 있는 것을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관찰</a:t>
            </a:r>
            <a:r>
              <a:rPr lang="en-US" altLang="ko-KR" dirty="0" smtClean="0">
                <a:sym typeface="Wingdings" panose="05000000000000000000" pitchFamily="2" charset="2"/>
              </a:rPr>
              <a:t>: Hu025ScrollView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첫 번째 이미지로 돌아갈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만족스럽지 않겠죠</a:t>
            </a:r>
            <a:r>
              <a:rPr lang="en-US" altLang="ko-KR" dirty="0" smtClean="0">
                <a:sym typeface="Wingdings" panose="05000000000000000000" pitchFamily="2" charset="2"/>
              </a:rPr>
              <a:t>? </a:t>
            </a:r>
            <a:r>
              <a:rPr lang="ko-KR" altLang="en-US" dirty="0" smtClean="0">
                <a:sym typeface="Wingdings" panose="05000000000000000000" pitchFamily="2" charset="2"/>
              </a:rPr>
              <a:t>이 문제를 해결하는 것이 다음 미션입니다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170671"/>
            <a:ext cx="2034716" cy="3596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8" y="2170671"/>
            <a:ext cx="20398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(Hu025ScrollView)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</a:rPr>
              <a:t>Step 1: </a:t>
            </a:r>
            <a:r>
              <a:rPr lang="ko-KR" altLang="en-US" dirty="0" smtClean="0"/>
              <a:t>프로젝트를 다른 이름으로 복사하기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이름을 변경하는 것도 같은 방법으로 합니다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1" dirty="0" smtClean="0"/>
              <a:t>프로젝트를 복사하는 방법을 익혀두면 참 편리할 때가 많습니다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다음 슬라이드 내용을 참조하여 </a:t>
            </a:r>
            <a:r>
              <a:rPr lang="en-US" altLang="ko-KR" b="1" dirty="0" smtClean="0"/>
              <a:t>Hu025ScrollView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프로젝트를 </a:t>
            </a:r>
            <a:r>
              <a:rPr lang="en-US" altLang="ko-KR" b="1" dirty="0" smtClean="0"/>
              <a:t>Hu025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en-US" altLang="ko-KR" b="1" dirty="0" smtClean="0"/>
              <a:t>ScrollView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프로젝트를 생성합니다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package name</a:t>
            </a:r>
            <a:r>
              <a:rPr lang="ko-KR" altLang="en-US" dirty="0" smtClean="0"/>
              <a:t>은 이전과 같이 </a:t>
            </a:r>
            <a:r>
              <a:rPr lang="en-US" altLang="ko-KR" dirty="0" smtClean="0"/>
              <a:t>org.joy.layout</a:t>
            </a:r>
            <a:r>
              <a:rPr lang="ko-KR" altLang="en-US" dirty="0" smtClean="0"/>
              <a:t>를 유지하면 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b="1" dirty="0" smtClean="0"/>
              <a:t>복사하는 프로젝트들이 서로 같은 패키지 이름을 유지하게 되면</a:t>
            </a:r>
            <a:r>
              <a:rPr lang="en-US" altLang="ko-KR" b="1" dirty="0" smtClean="0"/>
              <a:t>, res/values/strings.xml 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settings.gradle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파일만 수정하면 되므로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프로젝트를 서로 복사하는 일이 간편 해집니다</a:t>
            </a:r>
            <a:r>
              <a:rPr lang="en-US" altLang="ko-KR" b="1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How to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rename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or 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Android Studio project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Close Android Studio.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en-US" altLang="ko-KR" dirty="0" smtClean="0">
                <a:sym typeface="Wingdings" panose="05000000000000000000" pitchFamily="2" charset="2"/>
              </a:rPr>
              <a:t>opy the whole project folder into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a new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name </a:t>
            </a:r>
            <a:r>
              <a:rPr lang="en-US" altLang="ko-KR" dirty="0" smtClean="0">
                <a:sym typeface="Wingdings" panose="05000000000000000000" pitchFamily="2" charset="2"/>
              </a:rPr>
              <a:t>or change it to the new project name. 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Start Android Studio and close all projects, </a:t>
            </a:r>
            <a:r>
              <a:rPr lang="en-US" altLang="ko-KR" dirty="0">
                <a:sym typeface="Wingdings" panose="05000000000000000000" pitchFamily="2" charset="2"/>
              </a:rPr>
              <a:t>if </a:t>
            </a:r>
            <a:r>
              <a:rPr lang="en-US" altLang="ko-KR" dirty="0" smtClean="0">
                <a:sym typeface="Wingdings" panose="05000000000000000000" pitchFamily="2" charset="2"/>
              </a:rPr>
              <a:t>any.  Select "Open an existing project".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Select your new copied project (not from history) but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by browsing the new directory name</a:t>
            </a:r>
            <a:r>
              <a:rPr lang="en-US" altLang="ko-KR" b="1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To </a:t>
            </a:r>
            <a:r>
              <a:rPr lang="en-US" altLang="ko-KR" dirty="0">
                <a:sym typeface="Wingdings" panose="05000000000000000000" pitchFamily="2" charset="2"/>
              </a:rPr>
              <a:t>change the package name, go to </a:t>
            </a:r>
            <a:r>
              <a:rPr lang="en-US" altLang="ko-KR" dirty="0" smtClean="0">
                <a:sym typeface="Wingdings" panose="05000000000000000000" pitchFamily="2" charset="2"/>
              </a:rPr>
              <a:t>[src] [main</a:t>
            </a:r>
            <a:r>
              <a:rPr lang="en-US" altLang="ko-KR" dirty="0">
                <a:sym typeface="Wingdings" panose="05000000000000000000" pitchFamily="2" charset="2"/>
              </a:rPr>
              <a:t>] [java] and right click on the package folder name for </a:t>
            </a:r>
            <a:r>
              <a:rPr lang="en-US" altLang="ko-KR" b="1" dirty="0">
                <a:sym typeface="Wingdings" panose="05000000000000000000" pitchFamily="2" charset="2"/>
              </a:rPr>
              <a:t>[Refactor]  [Rename].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</a:t>
            </a:r>
            <a:r>
              <a:rPr lang="en-US" altLang="ko-KR" dirty="0">
                <a:sym typeface="Wingdings" panose="05000000000000000000" pitchFamily="2" charset="2"/>
              </a:rPr>
              <a:t>select </a:t>
            </a:r>
            <a:r>
              <a:rPr lang="en-US" altLang="ko-KR" b="1" dirty="0">
                <a:sym typeface="Wingdings" panose="05000000000000000000" pitchFamily="2" charset="2"/>
              </a:rPr>
              <a:t>[Rename Package] </a:t>
            </a:r>
            <a:r>
              <a:rPr lang="en-US" altLang="ko-KR" dirty="0">
                <a:sym typeface="Wingdings" panose="05000000000000000000" pitchFamily="2" charset="2"/>
              </a:rPr>
              <a:t>and enter a new package name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Then it lets you to preview refactoring results.  Select </a:t>
            </a:r>
            <a:r>
              <a:rPr lang="en-US" altLang="ko-KR" b="1" dirty="0" smtClean="0">
                <a:sym typeface="Wingdings" panose="05000000000000000000" pitchFamily="2" charset="2"/>
              </a:rPr>
              <a:t>[Do Refactor] </a:t>
            </a:r>
            <a:r>
              <a:rPr lang="en-US" altLang="ko-KR" dirty="0" smtClean="0">
                <a:sym typeface="Wingdings" panose="05000000000000000000" pitchFamily="2" charset="2"/>
              </a:rPr>
              <a:t>at lower left corner.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/app/res/values/strings.xml 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file for  'New project name'.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 smtClean="0">
                <a:sym typeface="Wingdings" panose="05000000000000000000" pitchFamily="2" charset="2"/>
              </a:rPr>
              <a:t>Gradle Scripts/</a:t>
            </a:r>
            <a:r>
              <a:rPr lang="en-US" altLang="ko-KR" b="1" dirty="0" err="1" smtClean="0">
                <a:sym typeface="Wingdings" panose="05000000000000000000" pitchFamily="2" charset="2"/>
              </a:rPr>
              <a:t>build.gradle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err="1" smtClean="0">
                <a:sym typeface="Wingdings" panose="05000000000000000000" pitchFamily="2" charset="2"/>
              </a:rPr>
              <a:t>Module:app</a:t>
            </a:r>
            <a:r>
              <a:rPr lang="en-US" altLang="ko-KR" b="1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applicationID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 smtClean="0">
                <a:sym typeface="Wingdings" panose="05000000000000000000" pitchFamily="2" charset="2"/>
              </a:rPr>
              <a:t>'Package </a:t>
            </a:r>
            <a:r>
              <a:rPr lang="en-US" altLang="ko-KR" dirty="0">
                <a:sym typeface="Wingdings" panose="05000000000000000000" pitchFamily="2" charset="2"/>
              </a:rPr>
              <a:t>name'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'New </a:t>
            </a:r>
            <a:r>
              <a:rPr lang="en-US" altLang="ko-KR" dirty="0">
                <a:sym typeface="Wingdings" panose="05000000000000000000" pitchFamily="2" charset="2"/>
              </a:rPr>
              <a:t>project name'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Edit the following line in /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Gradle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Scripts/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settings.gradle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rootProject.name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= 'New project name'</a:t>
            </a: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Run [Sync Project with gradle files] </a:t>
            </a:r>
            <a:b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Run </a:t>
            </a:r>
            <a:r>
              <a:rPr lang="en-US" altLang="ko-KR" dirty="0">
                <a:sym typeface="Wingdings" panose="05000000000000000000" pitchFamily="2" charset="2"/>
              </a:rPr>
              <a:t>[Build] </a:t>
            </a:r>
            <a:r>
              <a:rPr lang="en-US" altLang="ko-KR" dirty="0" smtClean="0">
                <a:sym typeface="Wingdings" panose="05000000000000000000" pitchFamily="2" charset="2"/>
              </a:rPr>
              <a:t> [Clean Project]  &amp;  [Build] [Rebuild Project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40005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71864" y="5202351"/>
            <a:ext cx="2180538" cy="720080"/>
            <a:chOff x="3431704" y="2204864"/>
            <a:chExt cx="2556282" cy="8640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1704" y="2204864"/>
              <a:ext cx="2556282" cy="86409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5840" y="2487520"/>
              <a:ext cx="432048" cy="548688"/>
            </a:xfrm>
            <a:prstGeom prst="roundRect">
              <a:avLst/>
            </a:prstGeom>
            <a:solidFill>
              <a:schemeClr val="accent1">
                <a:tint val="100000"/>
                <a:shade val="100000"/>
                <a:hueMod val="100000"/>
                <a:satMod val="10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83832" y="6372036"/>
            <a:ext cx="725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42729"/>
                </a:solidFill>
                <a:latin typeface="Arial" panose="020B0604020202020204" pitchFamily="34" charset="0"/>
              </a:rPr>
              <a:t>Video tutorial: </a:t>
            </a:r>
            <a:r>
              <a:rPr lang="en-US" altLang="ko-KR" dirty="0">
                <a:hlinkClick r:id="rId3"/>
              </a:rPr>
              <a:t>https://www.youtube.com/watch?v=6c7iu9hHLc0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6630" y="3501008"/>
            <a:ext cx="304442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이름을 바꾸지 않는다면</a:t>
            </a:r>
            <a:r>
              <a:rPr lang="en-US" altLang="ko-KR" sz="1400" dirty="0" smtClean="0"/>
              <a:t>,</a:t>
            </a:r>
            <a:br>
              <a:rPr lang="en-US" altLang="ko-KR" sz="1400" dirty="0" smtClean="0"/>
            </a:br>
            <a:r>
              <a:rPr lang="en-US" altLang="ko-KR" sz="1400" dirty="0" smtClean="0"/>
              <a:t>(5) &amp; (7)</a:t>
            </a:r>
            <a:r>
              <a:rPr lang="ko-KR" altLang="en-US" sz="1400" dirty="0" smtClean="0"/>
              <a:t>수정하고</a:t>
            </a:r>
            <a:r>
              <a:rPr lang="en-US" altLang="ko-KR" sz="1400" dirty="0" smtClean="0"/>
              <a:t>, (8)</a:t>
            </a:r>
            <a:r>
              <a:rPr lang="ko-KR" altLang="en-US" sz="1400" dirty="0" smtClean="0"/>
              <a:t>만 실행합니다</a:t>
            </a:r>
            <a:r>
              <a:rPr lang="en-US" altLang="ko-KR" sz="1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395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이제는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있도록 코드를 수정합니다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dirty="0" smtClean="0"/>
              <a:t>Step </a:t>
            </a:r>
            <a:r>
              <a:rPr lang="en-US" altLang="ko-KR" dirty="0"/>
              <a:t>2</a:t>
            </a:r>
            <a:r>
              <a:rPr lang="en-US" altLang="ko-KR" dirty="0" smtClean="0"/>
              <a:t>: MainActivity.java </a:t>
            </a:r>
            <a:r>
              <a:rPr lang="ko-KR" altLang="en-US" dirty="0" smtClean="0"/>
              <a:t>파일만 수정하면 됩니다</a:t>
            </a:r>
            <a:r>
              <a:rPr lang="en-US" altLang="ko-KR" dirty="0" smtClean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public class MainActivity extends AppCompatActivity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ScrollView </a:t>
            </a:r>
            <a:r>
              <a:rPr lang="en-US" altLang="ko-KR" sz="1600" dirty="0" err="1">
                <a:latin typeface="Consolas" panose="020B0609020204030204" pitchFamily="49" charset="0"/>
              </a:rPr>
              <a:t>scrollView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ImageView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BitmapDrawable bitmap01, bitmap02;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"&gt;onCreate()");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6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"&lt;onCreate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176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Hu025xScrollView: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스크롤뷰 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 </a:t>
            </a:r>
            <a:r>
              <a:rPr lang="ko-KR" altLang="en-US" dirty="0">
                <a:sym typeface="Wingdings" panose="05000000000000000000" pitchFamily="2" charset="2"/>
              </a:rPr>
              <a:t>프로젝트에서 주어진 코드는 이미지를 한번만 바꿀 수 있습니다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이제는 버튼을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9681054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</a:rPr>
              <a:t>void </a:t>
            </a:r>
            <a:r>
              <a:rPr lang="en-US" altLang="ko-KR" sz="1600" dirty="0" err="1">
                <a:latin typeface="Consolas" panose="020B0609020204030204" pitchFamily="49" charset="0"/>
              </a:rPr>
              <a:t>onButtonClicked</a:t>
            </a:r>
            <a:r>
              <a:rPr lang="en-US" altLang="ko-KR" sz="1600" dirty="0">
                <a:latin typeface="Consolas" panose="020B0609020204030204" pitchFamily="49" charset="0"/>
              </a:rPr>
              <a:t>(View view)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()");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 smtClean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    Log.d</a:t>
            </a:r>
            <a:r>
              <a:rPr lang="en-US" altLang="ko-KR" sz="1600" dirty="0">
                <a:latin typeface="Consolas" panose="020B0609020204030204" pitchFamily="49" charset="0"/>
              </a:rPr>
              <a:t>("HuStar", </a:t>
            </a:r>
            <a:r>
              <a:rPr lang="en-US" altLang="ko-KR" sz="1600" dirty="0" smtClean="0">
                <a:latin typeface="Consolas" panose="020B0609020204030204" pitchFamily="49" charset="0"/>
              </a:rPr>
              <a:t>"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onButtonClicked</a:t>
            </a:r>
            <a:r>
              <a:rPr lang="en-US" altLang="ko-KR" sz="1600" dirty="0" smtClean="0">
                <a:latin typeface="Consolas" panose="020B0609020204030204" pitchFamily="49" charset="0"/>
              </a:rPr>
              <a:t>() ends");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public void </a:t>
            </a:r>
            <a:r>
              <a:rPr lang="en-US" altLang="ko-KR" sz="1600" dirty="0" err="1">
                <a:latin typeface="Consolas" panose="020B0609020204030204" pitchFamily="49" charset="0"/>
              </a:rPr>
              <a:t>displayBitmap</a:t>
            </a:r>
            <a:r>
              <a:rPr lang="en-US" altLang="ko-KR" sz="1600" dirty="0">
                <a:latin typeface="Consolas" panose="020B0609020204030204" pitchFamily="49" charset="0"/>
              </a:rPr>
              <a:t>(BitmapDrawable bitmap)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imageView.setImageDrawable</a:t>
            </a:r>
            <a:r>
              <a:rPr lang="en-US" altLang="ko-KR" sz="1600" dirty="0">
                <a:latin typeface="Consolas" panose="020B0609020204030204" pitchFamily="49" charset="0"/>
              </a:rPr>
              <a:t>(bitmap);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().width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bitmap.getIntrinsicWidth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imageView.getLayoutParams</a:t>
            </a:r>
            <a:r>
              <a:rPr lang="en-US" altLang="ko-KR" sz="1600" dirty="0">
                <a:latin typeface="Consolas" panose="020B0609020204030204" pitchFamily="49" charset="0"/>
              </a:rPr>
              <a:t>().height = </a:t>
            </a:r>
            <a:r>
              <a:rPr lang="en-US" altLang="ko-KR" sz="1600" dirty="0" err="1">
                <a:latin typeface="Consolas" panose="020B0609020204030204" pitchFamily="49" charset="0"/>
              </a:rPr>
              <a:t>bitmap.getIntrinsicHeight</a:t>
            </a:r>
            <a:r>
              <a:rPr lang="en-US" altLang="ko-KR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4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앱을 에뮬레이터로 실행하면 디자인 화면에서 보이는 것처럼 세개의 버튼이 나타납니다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[</a:t>
            </a:r>
            <a:r>
              <a:rPr lang="ko-KR" altLang="en-US" b="1" dirty="0" smtClean="0">
                <a:sym typeface="Wingdings" panose="05000000000000000000" pitchFamily="2" charset="2"/>
              </a:rPr>
              <a:t>정리</a:t>
            </a:r>
            <a:r>
              <a:rPr lang="en-US" altLang="ko-KR" b="1" dirty="0" smtClean="0">
                <a:sym typeface="Wingdings" panose="05000000000000000000" pitchFamily="2" charset="2"/>
              </a:rPr>
              <a:t>]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새 프로젝트 만들면 </a:t>
            </a:r>
            <a:r>
              <a:rPr lang="en-US" altLang="ko-KR" dirty="0" smtClean="0">
                <a:sym typeface="Wingdings" panose="05000000000000000000" pitchFamily="2" charset="2"/>
              </a:rPr>
              <a:t>XML Layout </a:t>
            </a:r>
            <a:r>
              <a:rPr lang="ko-KR" altLang="en-US" dirty="0" smtClean="0">
                <a:sym typeface="Wingdings" panose="05000000000000000000" pitchFamily="2" charset="2"/>
              </a:rPr>
              <a:t>파일이 생깁니다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최상위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이 자동으로 설정이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이것을 변경하려면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좌측 하단의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창에서 기존의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우클릭하여 메뉴에서 </a:t>
            </a:r>
            <a:r>
              <a:rPr lang="en-US" altLang="ko-KR" dirty="0" smtClean="0">
                <a:sym typeface="Wingdings" panose="05000000000000000000" pitchFamily="2" charset="2"/>
              </a:rPr>
              <a:t> [Convert view…]</a:t>
            </a:r>
            <a:r>
              <a:rPr lang="ko-KR" altLang="en-US" dirty="0" smtClean="0">
                <a:sym typeface="Wingdings" panose="05000000000000000000" pitchFamily="2" charset="2"/>
              </a:rPr>
              <a:t>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선택하면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Orientation </a:t>
            </a:r>
            <a:r>
              <a:rPr lang="ko-KR" altLang="en-US" dirty="0" smtClean="0">
                <a:sym typeface="Wingdings" panose="05000000000000000000" pitchFamily="2" charset="2"/>
              </a:rPr>
              <a:t>을 가로</a:t>
            </a:r>
            <a:r>
              <a:rPr lang="en-US" altLang="ko-KR" dirty="0" smtClean="0">
                <a:sym typeface="Wingdings" panose="05000000000000000000" pitchFamily="2" charset="2"/>
              </a:rPr>
              <a:t>(horizontal)</a:t>
            </a:r>
            <a:r>
              <a:rPr lang="ko-KR" altLang="en-US" dirty="0" smtClean="0">
                <a:sym typeface="Wingdings" panose="05000000000000000000" pitchFamily="2" charset="2"/>
              </a:rPr>
              <a:t> 혹은 세로</a:t>
            </a:r>
            <a:r>
              <a:rPr lang="en-US" altLang="ko-KR" dirty="0" smtClean="0">
                <a:sym typeface="Wingdings" panose="05000000000000000000" pitchFamily="2" charset="2"/>
              </a:rPr>
              <a:t>(vertical)</a:t>
            </a:r>
            <a:r>
              <a:rPr lang="ko-KR" altLang="en-US" dirty="0" smtClean="0">
                <a:sym typeface="Wingdings" panose="05000000000000000000" pitchFamily="2" charset="2"/>
              </a:rPr>
              <a:t>로 할지 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horizontal 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default 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496" y="860046"/>
            <a:ext cx="203471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Hu025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ScrollView: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원래의 스크롤뷰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Hu025ScrollView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Hu025ScrollView</a:t>
            </a:r>
            <a:r>
              <a:rPr lang="ko-KR" altLang="en-US" dirty="0" smtClean="0">
                <a:sym typeface="Wingdings" panose="05000000000000000000" pitchFamily="2" charset="2"/>
              </a:rPr>
              <a:t>는 이제 버튼을 </a:t>
            </a:r>
            <a:r>
              <a:rPr lang="ko-KR" altLang="en-US" dirty="0">
                <a:sym typeface="Wingdings" panose="05000000000000000000" pitchFamily="2" charset="2"/>
              </a:rPr>
              <a:t>클릭할 때마다 두 이미지를 번갈아 </a:t>
            </a:r>
            <a:r>
              <a:rPr lang="ko-KR" altLang="en-US" dirty="0" smtClean="0">
                <a:sym typeface="Wingdings" panose="05000000000000000000" pitchFamily="2" charset="2"/>
              </a:rPr>
              <a:t>보여 줄 수 있고 스크롤도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/>
              <a:t>아직도 이 프로그램에 아쉬운 점이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무엇일까요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2" y="3279770"/>
            <a:ext cx="1744653" cy="3041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284984"/>
            <a:ext cx="1723793" cy="3035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38" y="3279770"/>
            <a:ext cx="1744653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여러분에게 주어진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Joy021Views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프로젝트에서는 </a:t>
            </a:r>
            <a:r>
              <a:rPr lang="en-US" altLang="ko-KR" dirty="0" smtClean="0">
                <a:sym typeface="Wingdings" panose="05000000000000000000" pitchFamily="2" charset="2"/>
              </a:rPr>
              <a:t>Relative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사용하여 다음과 같이 화면을 구성하고 이미지 하나를 보여주고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실행해보고 코드를 살펴보십시오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가운데 있는 버튼이 아무런 반응을 하지 않도록 코드가 주어졌습니다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버튼을 클릭할 때마다 이미지 위치를 위 혹은 아래로 바꾸도록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</a:t>
            </a:r>
            <a:r>
              <a:rPr lang="ko-KR" altLang="en-US" dirty="0" smtClean="0">
                <a:sym typeface="Wingdings" panose="05000000000000000000" pitchFamily="2" charset="2"/>
              </a:rPr>
              <a:t>를 수정하려고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작업을 하는 과정 중에 다양한 새로운 것들도 또한 배우고자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MainActivity.java, activity_main.xml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파일을 읽어보고 특이한 점들을 살펴 보십시오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우리가 다루지 않던 사항들이 몇 개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invalidate()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RelativeLayout</a:t>
            </a: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 alternative for onClick attribute 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8" y="2870077"/>
            <a:ext cx="1866664" cy="3223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21" y="2870077"/>
            <a:ext cx="1804013" cy="3160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96" y="2870076"/>
            <a:ext cx="1806428" cy="31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다음을 알아 둡시다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RelativeLayout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부모 컨테이너나 다른 뷰와의 상대적인 위치를 이용해 뷰의 위치를 결정할 수 있도록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버튼의 아래 쪽에 또 다른 버튼을 배치하고 싶을 때 이미 추가되어 있는 버튼의 아래쪽에 붙여 달라는 속성을 </a:t>
            </a:r>
            <a:r>
              <a:rPr lang="en-US" altLang="ko-KR" dirty="0" smtClean="0">
                <a:sym typeface="Wingdings" panose="05000000000000000000" pitchFamily="2" charset="2"/>
              </a:rPr>
              <a:t>XML </a:t>
            </a:r>
            <a:r>
              <a:rPr lang="ko-KR" altLang="en-US" dirty="0" smtClean="0">
                <a:sym typeface="Wingdings" panose="05000000000000000000" pitchFamily="2" charset="2"/>
              </a:rPr>
              <a:t>레이아웃에서 설정할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그런데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요즈음</a:t>
            </a:r>
            <a:r>
              <a:rPr lang="en-US" altLang="ko-KR" dirty="0" smtClean="0">
                <a:sym typeface="Wingdings" panose="05000000000000000000" pitchFamily="2" charset="2"/>
              </a:rPr>
              <a:t>, ConstraintLayout</a:t>
            </a:r>
            <a:r>
              <a:rPr lang="ko-KR" altLang="en-US" dirty="0" smtClean="0">
                <a:sym typeface="Wingdings" panose="05000000000000000000" pitchFamily="2" charset="2"/>
              </a:rPr>
              <a:t>으로 대부분 대체할 수 있어서</a:t>
            </a:r>
            <a:r>
              <a:rPr lang="en-US" altLang="ko-KR" dirty="0" smtClean="0">
                <a:sym typeface="Wingdings" panose="05000000000000000000" pitchFamily="2" charset="2"/>
              </a:rPr>
              <a:t>, RelativeLayout</a:t>
            </a:r>
            <a:r>
              <a:rPr lang="ko-KR" altLang="en-US" dirty="0" smtClean="0">
                <a:sym typeface="Wingdings" panose="05000000000000000000" pitchFamily="2" charset="2"/>
              </a:rPr>
              <a:t>을 많이 사용하지 않지만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예전의 코드들을 이해하려면 조금은 알아야합니다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setImageResource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err="1" smtClean="0">
                <a:sym typeface="Wingdings" panose="05000000000000000000" pitchFamily="2" charset="2"/>
              </a:rPr>
              <a:t>이미지뷰에</a:t>
            </a:r>
            <a:r>
              <a:rPr lang="ko-KR" altLang="en-US" dirty="0" smtClean="0">
                <a:sym typeface="Wingdings" panose="05000000000000000000" pitchFamily="2" charset="2"/>
              </a:rPr>
              <a:t> 이미지를 설정하는 가장 간단한 방법입니다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또 다른 방법은 </a:t>
            </a:r>
            <a:r>
              <a:rPr lang="en-US" altLang="ko-KR" dirty="0" err="1" smtClean="0">
                <a:sym typeface="Wingdings" panose="05000000000000000000" pitchFamily="2" charset="2"/>
              </a:rPr>
              <a:t>setImageDrawable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err="1" smtClean="0">
                <a:sym typeface="Wingdings" panose="05000000000000000000" pitchFamily="2" charset="2"/>
              </a:rPr>
              <a:t>setOnClickListener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버튼 이벤트가 일어날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실행해야 할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지정하는 함수 즉 </a:t>
            </a:r>
            <a:r>
              <a:rPr lang="en-US" altLang="ko-KR" dirty="0" err="1" smtClean="0">
                <a:sym typeface="Wingdings" panose="05000000000000000000" pitchFamily="2" charset="2"/>
              </a:rPr>
              <a:t>EventHandler</a:t>
            </a:r>
            <a:r>
              <a:rPr lang="ko-KR" altLang="en-US" dirty="0" smtClean="0">
                <a:sym typeface="Wingdings" panose="05000000000000000000" pitchFamily="2" charset="2"/>
              </a:rPr>
              <a:t>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여기서는 사용자가 화살표 버튼을 클릭할 경우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호출할 메소드를 여기서 등록하는 것입니다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이렇게 하면</a:t>
            </a:r>
            <a:r>
              <a:rPr lang="en-US" altLang="ko-KR" dirty="0" smtClean="0">
                <a:sym typeface="Wingdings" panose="05000000000000000000" pitchFamily="2" charset="2"/>
              </a:rPr>
              <a:t>, activity_main.xml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onClick</a:t>
            </a:r>
            <a:r>
              <a:rPr lang="ko-KR" altLang="en-US" dirty="0" smtClean="0">
                <a:sym typeface="Wingdings" panose="05000000000000000000" pitchFamily="2" charset="2"/>
              </a:rPr>
              <a:t>속성에 호출할 메소드를 </a:t>
            </a:r>
            <a:r>
              <a:rPr lang="en-US" altLang="ko-KR" dirty="0" smtClean="0">
                <a:sym typeface="Wingdings" panose="05000000000000000000" pitchFamily="2" charset="2"/>
              </a:rPr>
              <a:t>hard-coded </a:t>
            </a:r>
            <a:r>
              <a:rPr lang="ko-KR" altLang="en-US" dirty="0" smtClean="0">
                <a:sym typeface="Wingdings" panose="05000000000000000000" pitchFamily="2" charset="2"/>
              </a:rPr>
              <a:t>할 필요가 없습니다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invalidate</a:t>
            </a:r>
            <a:r>
              <a:rPr lang="en-US" altLang="ko-KR" b="1" dirty="0" smtClean="0">
                <a:sym typeface="Wingdings" panose="05000000000000000000" pitchFamily="2" charset="2"/>
              </a:rPr>
              <a:t>() </a:t>
            </a:r>
            <a:r>
              <a:rPr lang="en-US" altLang="ko-KR" dirty="0" smtClean="0">
                <a:sym typeface="Wingdings" panose="05000000000000000000" pitchFamily="2" charset="2"/>
              </a:rPr>
              <a:t>–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뷰에 내용을 변경하여서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다시 화면을 그려야 할 때 호출하는 함수입니다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"redraw </a:t>
            </a:r>
            <a:r>
              <a:rPr lang="en-US" altLang="ko-KR" dirty="0">
                <a:sym typeface="Wingdings" panose="05000000000000000000" pitchFamily="2" charset="2"/>
              </a:rPr>
              <a:t>on </a:t>
            </a:r>
            <a:r>
              <a:rPr lang="en-US" altLang="ko-KR" dirty="0" smtClean="0">
                <a:sym typeface="Wingdings" panose="05000000000000000000" pitchFamily="2" charset="2"/>
              </a:rPr>
              <a:t>screen"</a:t>
            </a:r>
            <a:r>
              <a:rPr lang="ko-KR" altLang="en-US" dirty="0" smtClean="0">
                <a:sym typeface="Wingdings" panose="05000000000000000000" pitchFamily="2" charset="2"/>
              </a:rPr>
              <a:t>의 기능이며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뷰의 </a:t>
            </a:r>
            <a:r>
              <a:rPr lang="en-US" altLang="ko-KR" dirty="0" err="1" smtClean="0">
                <a:sym typeface="Wingdings" panose="05000000000000000000" pitchFamily="2" charset="2"/>
              </a:rPr>
              <a:t>onDraw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메소드를</a:t>
            </a:r>
            <a:r>
              <a:rPr lang="ko-KR" altLang="en-US" dirty="0" smtClean="0">
                <a:sym typeface="Wingdings" panose="05000000000000000000" pitchFamily="2" charset="2"/>
              </a:rPr>
              <a:t> 호출하게 됩니다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en-US" altLang="ko-KR" dirty="0" smtClean="0">
                <a:sym typeface="Wingdings" panose="05000000000000000000" pitchFamily="2" charset="2"/>
              </a:rPr>
              <a:t>MainActivity.java </a:t>
            </a:r>
            <a:r>
              <a:rPr lang="ko-KR" altLang="en-US" dirty="0" smtClean="0">
                <a:sym typeface="Wingdings" panose="05000000000000000000" pitchFamily="2" charset="2"/>
              </a:rPr>
              <a:t>수정하여 이미지를 위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아래로 번갈아 가면서 보여주도록 코딩합니다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imageView2</a:t>
            </a:r>
            <a:r>
              <a:rPr lang="ko-KR" altLang="en-US" dirty="0" smtClean="0">
                <a:sym typeface="Wingdings" panose="05000000000000000000" pitchFamily="2" charset="2"/>
              </a:rPr>
              <a:t>를 참조할 수 있는 변수가 필요하고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또한 현재 화면의 위쪽에 이미지가 있는지 아래쪽에 있는지를 표시하는 변수도 하나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latin typeface="Consolas" panose="020B0609020204030204" pitchFamily="49" charset="0"/>
                <a:sym typeface="Wingdings" panose="05000000000000000000" pitchFamily="2" charset="2"/>
              </a:rPr>
              <a:t>ImageView imageView1;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Boolean </a:t>
            </a:r>
            <a:r>
              <a:rPr lang="en-US" altLang="ko-KR" dirty="0" err="1" smtClean="0">
                <a:latin typeface="Consolas" panose="020B0609020204030204" pitchFamily="49" charset="0"/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latin typeface="Consolas" panose="020B0609020204030204" pitchFamily="49" charset="0"/>
                <a:sym typeface="Wingdings" panose="05000000000000000000" pitchFamily="2" charset="2"/>
              </a:rPr>
              <a:t> = false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imageMove</a:t>
            </a:r>
            <a:r>
              <a:rPr lang="en-US" altLang="ko-KR" dirty="0" smtClean="0">
                <a:sym typeface="Wingdings" panose="05000000000000000000" pitchFamily="2" charset="2"/>
              </a:rPr>
              <a:t>()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안에서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image_on_top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의 값에 따라 이미지를 어디에 그릴 것인지 판단하는 코드가 필요합니다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09" y="2996951"/>
            <a:ext cx="2000258" cy="3522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95" y="3023461"/>
            <a:ext cx="2011713" cy="34972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83" y="3017270"/>
            <a:ext cx="2015643" cy="3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3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현재 코드는 처음에 이미지없이 시작합니다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디폴트로 이미지를 위의 이미지 뷰에 보여주고 시작하도록 코드를 수정하십시오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그리고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 원리를 이해하십시오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ko-KR" altLang="en-US" dirty="0" smtClean="0">
                <a:sym typeface="Wingdings" panose="05000000000000000000" pitchFamily="2" charset="2"/>
              </a:rPr>
              <a:t>을 좀 작게 만들어 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다음 페이지의 정보가 도움이 될 것입니다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07355"/>
            <a:ext cx="2278414" cy="3983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307355"/>
            <a:ext cx="2304256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53100" y="836712"/>
            <a:ext cx="11253818" cy="5659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4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ImageButton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custom button (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ko-KR" altLang="en-US" dirty="0">
                <a:sym typeface="Wingdings" panose="05000000000000000000" pitchFamily="2" charset="2"/>
              </a:rPr>
              <a:t>나 만의 이미지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교체 해보세요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위에서 우클릭하여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다음과 같은 화면이 나옵니다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유형으로 </a:t>
            </a:r>
            <a:r>
              <a:rPr lang="en-US" altLang="ko-KR" dirty="0" smtClean="0">
                <a:sym typeface="Wingdings" panose="05000000000000000000" pitchFamily="2" charset="2"/>
              </a:rPr>
              <a:t>[Action Bar and Tab Icons]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의 이름을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 smtClean="0">
                <a:sym typeface="Wingdings" panose="05000000000000000000" pitchFamily="2" charset="2"/>
              </a:rPr>
              <a:t>Clip Art</a:t>
            </a:r>
            <a:r>
              <a:rPr lang="ko-KR" altLang="en-US" dirty="0" smtClean="0">
                <a:sym typeface="Wingdings" panose="05000000000000000000" pitchFamily="2" charset="2"/>
              </a:rPr>
              <a:t>를 클릭하여 </a:t>
            </a:r>
            <a:r>
              <a:rPr lang="en-US" altLang="ko-KR" dirty="0" smtClean="0">
                <a:sym typeface="Wingdings" panose="05000000000000000000" pitchFamily="2" charset="2"/>
              </a:rPr>
              <a:t>icons </a:t>
            </a:r>
            <a:r>
              <a:rPr lang="ko-KR" altLang="en-US" dirty="0" smtClean="0">
                <a:sym typeface="Wingdings" panose="05000000000000000000" pitchFamily="2" charset="2"/>
              </a:rPr>
              <a:t>창을 열고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>
                <a:sym typeface="Wingdings" panose="05000000000000000000" pitchFamily="2" charset="2"/>
              </a:rPr>
              <a:t>알맞은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OK</a:t>
            </a:r>
            <a:r>
              <a:rPr lang="ko-KR" altLang="en-US" dirty="0" smtClean="0">
                <a:sym typeface="Wingdings" panose="05000000000000000000" pitchFamily="2" charset="2"/>
              </a:rPr>
              <a:t>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  <a:endParaRPr lang="en-US" altLang="ko-KR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63351" y="2925138"/>
            <a:ext cx="7485461" cy="3594725"/>
            <a:chOff x="652254" y="1658409"/>
            <a:chExt cx="7531978" cy="3765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54" y="1658409"/>
              <a:ext cx="7531978" cy="376598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418243" y="166811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(1)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0782" y="1949065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(2)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3033" y="2329943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(3)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64152" y="4110322"/>
              <a:ext cx="4154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(4)</a:t>
              </a:r>
              <a:endParaRPr lang="en-US" altLang="ko-KR" sz="1400" dirty="0">
                <a:solidFill>
                  <a:srgbClr val="C00000"/>
                </a:solidFill>
                <a:sym typeface="Wingdings" panose="05000000000000000000" pitchFamily="2" charset="2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07" y="4078785"/>
            <a:ext cx="3717753" cy="2375944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9966259" y="5297032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75807" y="3451413"/>
            <a:ext cx="2619628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res/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</a:t>
            </a:r>
            <a:r>
              <a:rPr lang="en-US" altLang="ko-KR" sz="1400" dirty="0" smtClean="0"/>
              <a:t>icons</a:t>
            </a:r>
            <a:r>
              <a:rPr lang="ko-KR" altLang="en-US" sz="1400" dirty="0" smtClean="0"/>
              <a:t>들이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생성된 것을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0" name="왼쪽 화살표 19"/>
          <p:cNvSpPr/>
          <p:nvPr/>
        </p:nvSpPr>
        <p:spPr>
          <a:xfrm>
            <a:off x="10372454" y="4722500"/>
            <a:ext cx="432048" cy="21602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latin typeface="Consolas" panose="020B0609020204030204" pitchFamily="49" charset="0"/>
              </a:rPr>
              <a:t>RelativeLayout xmlns:android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/res/android"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xmlns:app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</a:t>
            </a:r>
            <a:r>
              <a:rPr lang="en-US" altLang="ko-KR" sz="1200" dirty="0" err="1">
                <a:latin typeface="Consolas" panose="020B0609020204030204" pitchFamily="49" charset="0"/>
              </a:rPr>
              <a:t>apk</a:t>
            </a:r>
            <a:r>
              <a:rPr lang="en-US" altLang="ko-KR" sz="1200" dirty="0">
                <a:latin typeface="Consolas" panose="020B0609020204030204" pitchFamily="49" charset="0"/>
              </a:rPr>
              <a:t>/res-auto"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xmlns:tools</a:t>
            </a:r>
            <a:r>
              <a:rPr lang="en-US" altLang="ko-KR" sz="1200" dirty="0">
                <a:latin typeface="Consolas" panose="020B0609020204030204" pitchFamily="49" charset="0"/>
              </a:rPr>
              <a:t>="http://schemas.android.com/tools"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tools:context</a:t>
            </a:r>
            <a:r>
              <a:rPr lang="en-US" altLang="ko-KR" sz="1200" dirty="0">
                <a:latin typeface="Consolas" panose="020B0609020204030204" pitchFamily="49" charset="0"/>
              </a:rPr>
              <a:t>=".MainActivity"&gt;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android:layout_above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android:layout_alignParentTop</a:t>
            </a:r>
            <a:r>
              <a:rPr lang="en-US" altLang="ko-KR" sz="1200" dirty="0">
                <a:latin typeface="Consolas" panose="020B0609020204030204" pitchFamily="49" charset="0"/>
              </a:rPr>
              <a:t>="true" 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android:id="@+id/imageView1"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android:scrollbars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horizontal|vertical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16080" y="1070115"/>
            <a:ext cx="4896544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latin typeface="Consolas" panose="020B0609020204030204" pitchFamily="49" charset="0"/>
              </a:rPr>
              <a:t>LinearLayout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android:orientation="vertical"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android:layout_centerInParent</a:t>
            </a:r>
            <a:r>
              <a:rPr lang="en-US" altLang="ko-KR" sz="1200" dirty="0">
                <a:latin typeface="Consolas" panose="020B0609020204030204" pitchFamily="49" charset="0"/>
              </a:rPr>
              <a:t>="true"&gt;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android:id="@+id/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android:layout_width="120dp"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android:layout_gravity="center"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app:srcCompat</a:t>
            </a:r>
            <a:r>
              <a:rPr lang="en-US" altLang="ko-KR" sz="1200" dirty="0">
                <a:latin typeface="Consolas" panose="020B0609020204030204" pitchFamily="49" charset="0"/>
              </a:rPr>
              <a:t>="@</a:t>
            </a:r>
            <a:r>
              <a:rPr lang="en-US" altLang="ko-KR" sz="1200" dirty="0" err="1">
                <a:latin typeface="Consolas" panose="020B0609020204030204" pitchFamily="49" charset="0"/>
              </a:rPr>
              <a:t>drawable</a:t>
            </a:r>
            <a:r>
              <a:rPr lang="en-US" altLang="ko-KR" sz="1200" dirty="0"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latin typeface="Consolas" panose="020B0609020204030204" pitchFamily="49" charset="0"/>
              </a:rPr>
              <a:t>ic_move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tools:ignore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VectorDrawableCompat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&lt;/LinearLayout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android:layout_height="match_parent"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android:layout_below</a:t>
            </a:r>
            <a:r>
              <a:rPr lang="en-US" altLang="ko-KR" sz="1200" dirty="0">
                <a:latin typeface="Consolas" panose="020B0609020204030204" pitchFamily="49" charset="0"/>
              </a:rPr>
              <a:t>="@+id/</a:t>
            </a:r>
            <a:r>
              <a:rPr lang="en-US" altLang="ko-KR" sz="1200" dirty="0" err="1">
                <a:latin typeface="Consolas" panose="020B0609020204030204" pitchFamily="49" charset="0"/>
              </a:rPr>
              <a:t>buttonLayout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android:layout_alignParentBottom</a:t>
            </a:r>
            <a:r>
              <a:rPr lang="en-US" altLang="ko-KR" sz="1200" dirty="0">
                <a:latin typeface="Consolas" panose="020B0609020204030204" pitchFamily="49" charset="0"/>
              </a:rPr>
              <a:t>="true" 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&lt;ScrollView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android:layout_width="match_parent"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android:layout_height="match_parent"&gt;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&lt;ImageView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android:id="@+id/imageView2"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android:layout_width="wrap_content"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android:layout_height="wrap_content"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android:scaleType</a:t>
            </a:r>
            <a:r>
              <a:rPr lang="en-US" altLang="ko-KR" sz="1200" dirty="0">
                <a:latin typeface="Consolas" panose="020B0609020204030204" pitchFamily="49" charset="0"/>
              </a:rPr>
              <a:t>="matrix"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&lt;/ScrollView&gt;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&lt;/</a:t>
            </a:r>
            <a:r>
              <a:rPr lang="en-US" altLang="ko-KR" sz="1200" dirty="0" err="1">
                <a:latin typeface="Consolas" panose="020B0609020204030204" pitchFamily="49" charset="0"/>
              </a:rPr>
              <a:t>HorizontalScrollView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1892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Joy021Views: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이미지뷰에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번갈아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394" y="813378"/>
            <a:ext cx="6584710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MainActivity extends AppCompatActivity{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ImageView imageView2;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boolean </a:t>
            </a:r>
            <a:r>
              <a:rPr lang="en-US" altLang="ko-KR" sz="1200" dirty="0" err="1">
                <a:latin typeface="Consolas" panose="020B0609020204030204" pitchFamily="49" charset="0"/>
              </a:rPr>
              <a:t>image_at_top</a:t>
            </a:r>
            <a:r>
              <a:rPr lang="en-US" altLang="ko-KR" sz="1200" dirty="0">
                <a:latin typeface="Consolas" panose="020B0609020204030204" pitchFamily="49" charset="0"/>
              </a:rPr>
              <a:t> = false;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onCreate(Bundle savedInstanceState)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"&gt;onCreate");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super.onCreate(savedInstanceState);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setContentView(</a:t>
            </a:r>
            <a:r>
              <a:rPr lang="en-US" altLang="ko-KR" sz="1200" dirty="0" err="1">
                <a:latin typeface="Consolas" panose="020B0609020204030204" pitchFamily="49" charset="0"/>
              </a:rPr>
              <a:t>R.layout.activity_main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imageView1 = findViewById(R.id.imageView1);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imageView2 = findViewById(R.id.imageView2);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</a:t>
            </a:r>
            <a:r>
              <a:rPr lang="en-US" altLang="ko-KR" sz="1200" dirty="0">
                <a:latin typeface="Consolas" panose="020B0609020204030204" pitchFamily="49" charset="0"/>
              </a:rPr>
              <a:t> = findViewById(</a:t>
            </a:r>
            <a:r>
              <a:rPr lang="en-US" altLang="ko-KR" sz="1200" dirty="0" err="1">
                <a:latin typeface="Consolas" panose="020B0609020204030204" pitchFamily="49" charset="0"/>
              </a:rPr>
              <a:t>R.id.imageButton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imageButton.setOnClickListener</a:t>
            </a:r>
            <a:r>
              <a:rPr lang="en-US" altLang="ko-KR" sz="1200" dirty="0">
                <a:latin typeface="Consolas" panose="020B0609020204030204" pitchFamily="49" charset="0"/>
              </a:rPr>
              <a:t>(new View.OnClickListener()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public void onClick(View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(imageView1);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Log.d</a:t>
            </a:r>
            <a:r>
              <a:rPr lang="en-US" altLang="ko-KR" sz="1200" dirty="0">
                <a:latin typeface="Consolas" panose="020B0609020204030204" pitchFamily="49" charset="0"/>
              </a:rPr>
              <a:t>("HuStar", "&lt;onCreate");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2620" y="3075535"/>
            <a:ext cx="532859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moveImage</a:t>
            </a:r>
            <a:r>
              <a:rPr lang="en-US" altLang="ko-KR" sz="1200" dirty="0">
                <a:latin typeface="Consolas" panose="020B0609020204030204" pitchFamily="49" charset="0"/>
              </a:rPr>
              <a:t>(View v)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 smtClean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latin typeface="Consolas" panose="020B0609020204030204" pitchFamily="49" charset="0"/>
              </a:rPr>
              <a:t>Log.d("HuStar", </a:t>
            </a:r>
            <a:r>
              <a:rPr lang="en-US" altLang="ko-KR" sz="1200" dirty="0" smtClean="0">
                <a:latin typeface="Consolas" panose="020B0609020204030204" pitchFamily="49" charset="0"/>
              </a:rPr>
              <a:t>"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moveImage</a:t>
            </a:r>
            <a:r>
              <a:rPr lang="en-US" altLang="ko-KR" sz="1200" dirty="0" smtClean="0">
                <a:latin typeface="Consolas" panose="020B0609020204030204" pitchFamily="49" charset="0"/>
              </a:rPr>
              <a:t>() ends");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91944" y="2192935"/>
            <a:ext cx="4824536" cy="776233"/>
          </a:xfrm>
          <a:prstGeom prst="roundRect">
            <a:avLst/>
          </a:prstGeom>
          <a:solidFill>
            <a:srgbClr val="FFC000">
              <a:alpha val="73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코드를 입력할 때</a:t>
            </a:r>
            <a:r>
              <a:rPr lang="en-US" altLang="ko-KR" sz="1400" dirty="0" smtClean="0">
                <a:solidFill>
                  <a:schemeClr val="tx1"/>
                </a:solidFill>
              </a:rPr>
              <a:t>, new Vi….    </a:t>
            </a:r>
          </a:p>
          <a:p>
            <a:pPr latinLnBrk="0"/>
            <a:r>
              <a:rPr lang="ko-KR" altLang="en-US" sz="1400" dirty="0" smtClean="0">
                <a:solidFill>
                  <a:schemeClr val="tx1"/>
                </a:solidFill>
              </a:rPr>
              <a:t>여기서 다음을 선택하면 </a:t>
            </a:r>
            <a:r>
              <a:rPr lang="en-US" altLang="ko-KR" sz="1400" dirty="0" smtClean="0">
                <a:solidFill>
                  <a:schemeClr val="tx1"/>
                </a:solidFill>
              </a:rPr>
              <a:t>autocomplete </a:t>
            </a:r>
            <a:r>
              <a:rPr lang="ko-KR" altLang="en-US" sz="1400" dirty="0" smtClean="0">
                <a:solidFill>
                  <a:schemeClr val="tx1"/>
                </a:solidFill>
              </a:rPr>
              <a:t>이 작동합니다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en-US" altLang="ko-KR" sz="1400" dirty="0" err="1" smtClean="0">
                <a:solidFill>
                  <a:schemeClr val="tx1"/>
                </a:solidFill>
              </a:rPr>
              <a:t>View.onClickListner</a:t>
            </a:r>
            <a:r>
              <a:rPr lang="en-US" altLang="ko-KR" sz="1400" dirty="0" smtClean="0">
                <a:solidFill>
                  <a:schemeClr val="tx1"/>
                </a:solidFill>
              </a:rPr>
              <a:t>() { . . . .}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295800" y="2581052"/>
            <a:ext cx="1296144" cy="1130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아래와 같이 단말기 하단에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같은 크기 같은 간격으로 나열하고자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1: </a:t>
            </a:r>
            <a:r>
              <a:rPr lang="en-US" altLang="ko-KR" dirty="0" smtClean="0">
                <a:sym typeface="Wingdings" panose="05000000000000000000" pitchFamily="2" charset="2"/>
              </a:rPr>
              <a:t>Empty Activity</a:t>
            </a:r>
            <a:r>
              <a:rPr lang="ko-KR" altLang="en-US" dirty="0" smtClean="0">
                <a:sym typeface="Wingdings" panose="05000000000000000000" pitchFamily="2" charset="2"/>
              </a:rPr>
              <a:t>로 프로젝트를 시작하고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이름을 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Joy022PlaceHolder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로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패키지 이름은 </a:t>
            </a:r>
            <a:r>
              <a:rPr lang="en-US" altLang="ko-KR" dirty="0" smtClean="0">
                <a:sym typeface="Wingdings" panose="05000000000000000000" pitchFamily="2" charset="2"/>
              </a:rPr>
              <a:t>org.joy.widget </a:t>
            </a:r>
            <a:r>
              <a:rPr lang="ko-KR" altLang="en-US" dirty="0" smtClean="0">
                <a:sym typeface="Wingdings" panose="05000000000000000000" pitchFamily="2" charset="2"/>
              </a:rPr>
              <a:t>이라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4448835"/>
            <a:ext cx="3600400" cy="2047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424" y="2924944"/>
            <a:ext cx="2051879" cy="35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2: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같이 화면을 구성하십시오</a:t>
            </a:r>
            <a:r>
              <a:rPr lang="en-US" altLang="ko-KR" dirty="0" smtClean="0">
                <a:sym typeface="Wingdings" panose="05000000000000000000" pitchFamily="2" charset="2"/>
              </a:rPr>
              <a:t>.  ActivityMain.java, 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탭도 나타나게 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676472"/>
            <a:ext cx="9878804" cy="38200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007768" y="3429000"/>
            <a:ext cx="3024336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02-2 Linear Layout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리니어 레이아웃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anose="05000000000000000000" pitchFamily="2" charset="2"/>
              </a:rPr>
              <a:t>Linear Layout 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 설정하기 </a:t>
            </a:r>
            <a:r>
              <a:rPr lang="en-US" altLang="ko-KR" b="1" dirty="0" smtClean="0">
                <a:sym typeface="Wingdings" panose="05000000000000000000" pitchFamily="2" charset="2"/>
              </a:rPr>
              <a:t>- </a:t>
            </a:r>
            <a:r>
              <a:rPr lang="ko-KR" altLang="en-US" b="1" dirty="0" smtClean="0">
                <a:sym typeface="Wingdings" panose="05000000000000000000" pitchFamily="2" charset="2"/>
              </a:rPr>
              <a:t>방향 속성에 따라 뷰를 채워 나가는 방법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자 이제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가로</a:t>
            </a:r>
            <a:r>
              <a:rPr lang="en-US" altLang="ko-KR" b="1" dirty="0" smtClean="0">
                <a:sym typeface="Wingdings" panose="05000000000000000000" pitchFamily="2" charset="2"/>
              </a:rPr>
              <a:t>(horizontal)</a:t>
            </a:r>
            <a:r>
              <a:rPr lang="ko-KR" altLang="en-US" b="1" dirty="0" smtClean="0">
                <a:sym typeface="Wingdings" panose="05000000000000000000" pitchFamily="2" charset="2"/>
              </a:rPr>
              <a:t>로 새 개의 </a:t>
            </a:r>
            <a:r>
              <a:rPr lang="ko-KR" altLang="en-US" dirty="0" smtClean="0">
                <a:sym typeface="Wingdings" panose="05000000000000000000" pitchFamily="2" charset="2"/>
              </a:rPr>
              <a:t>버튼들을 채우려면 어떻게 하면 될까요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smtClean="0">
                <a:sym typeface="Wingdings" panose="05000000000000000000" pitchFamily="2" charset="2"/>
              </a:rPr>
              <a:t>[Code]</a:t>
            </a:r>
            <a:r>
              <a:rPr lang="ko-KR" altLang="en-US" dirty="0" smtClean="0">
                <a:sym typeface="Wingdings" panose="05000000000000000000" pitchFamily="2" charset="2"/>
              </a:rPr>
              <a:t>탭에서 </a:t>
            </a:r>
            <a:r>
              <a:rPr lang="en-US" altLang="ko-KR" dirty="0" smtClean="0">
                <a:sym typeface="Wingdings" panose="05000000000000000000" pitchFamily="2" charset="2"/>
              </a:rPr>
              <a:t>horizontal</a:t>
            </a:r>
            <a:r>
              <a:rPr lang="ko-KR" altLang="en-US" dirty="0" smtClean="0">
                <a:sym typeface="Wingdings" panose="05000000000000000000" pitchFamily="2" charset="2"/>
              </a:rPr>
              <a:t>로 수정하면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Component Tree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LinearLayout</a:t>
            </a:r>
            <a:r>
              <a:rPr lang="ko-KR" altLang="en-US" dirty="0" smtClean="0">
                <a:sym typeface="Wingdings" panose="05000000000000000000" pitchFamily="2" charset="2"/>
              </a:rPr>
              <a:t>에서 우 클릭해도 가능합니다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3 </a:t>
            </a:r>
            <a:r>
              <a:rPr lang="ko-KR" altLang="en-US" dirty="0" smtClean="0">
                <a:sym typeface="Wingdings" panose="05000000000000000000" pitchFamily="2" charset="2"/>
              </a:rPr>
              <a:t>개중에서 두개가 사라지고 </a:t>
            </a:r>
            <a:r>
              <a:rPr lang="ko-KR" altLang="en-US" b="1" dirty="0" smtClean="0">
                <a:sym typeface="Wingdings" panose="05000000000000000000" pitchFamily="2" charset="2"/>
              </a:rPr>
              <a:t>하나만 남아 있습니다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  <a:r>
              <a:rPr lang="ko-KR" altLang="en-US" b="1" dirty="0" smtClean="0">
                <a:sym typeface="Wingdings" panose="05000000000000000000" pitchFamily="2" charset="2"/>
              </a:rPr>
              <a:t>왜 그럴까요</a:t>
            </a:r>
            <a:r>
              <a:rPr lang="en-US" altLang="ko-KR" b="1" dirty="0" smtClean="0">
                <a:sym typeface="Wingdings" panose="05000000000000000000" pitchFamily="2" charset="2"/>
              </a:rPr>
              <a:t>? </a:t>
            </a:r>
            <a:r>
              <a:rPr lang="en-US" altLang="ko-KR" b="1" dirty="0">
                <a:sym typeface="Wingdings" panose="05000000000000000000" pitchFamily="2" charset="2"/>
              </a:rPr>
              <a:t/>
            </a:r>
            <a:br>
              <a:rPr lang="en-US" altLang="ko-KR" b="1" dirty="0">
                <a:sym typeface="Wingdings" panose="05000000000000000000" pitchFamily="2" charset="2"/>
              </a:rPr>
            </a:b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2582077"/>
            <a:ext cx="8311834" cy="40041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07768" y="4365104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horizontal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007768" y="4691951"/>
            <a:ext cx="216024" cy="288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48463" y="3356992"/>
            <a:ext cx="2263161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60097" y="3811728"/>
            <a:ext cx="1872208" cy="1933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291980" y="895319"/>
            <a:ext cx="2365861" cy="4964815"/>
            <a:chOff x="9291980" y="895319"/>
            <a:chExt cx="2365861" cy="49648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2961" y="895319"/>
              <a:ext cx="2354880" cy="162815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980" y="2582077"/>
              <a:ext cx="2365861" cy="159362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7468" y="4269971"/>
              <a:ext cx="2350373" cy="159016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205590" y="5108377"/>
              <a:ext cx="652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ym typeface="Wingdings" panose="05000000000000000000" pitchFamily="2" charset="2"/>
                </a:rPr>
                <a:t>(</a:t>
              </a:r>
              <a:r>
                <a:rPr lang="ko-KR" altLang="en-US" sz="1400" dirty="0" smtClean="0">
                  <a:sym typeface="Wingdings" panose="05000000000000000000" pitchFamily="2" charset="2"/>
                </a:rPr>
                <a:t>목표</a:t>
              </a:r>
              <a:r>
                <a:rPr lang="en-US" altLang="ko-KR" sz="1400" dirty="0" smtClean="0">
                  <a:sym typeface="Wingdings" panose="05000000000000000000" pitchFamily="2" charset="2"/>
                </a:rPr>
                <a:t>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Project </a:t>
            </a:r>
            <a:r>
              <a:rPr lang="ko-KR" altLang="en-US" dirty="0" smtClean="0">
                <a:sym typeface="Wingdings" panose="05000000000000000000" pitchFamily="2" charset="2"/>
              </a:rPr>
              <a:t>폴더들 중 하나의 이름 위에서 우 클릭 메뉴에서 </a:t>
            </a:r>
            <a:r>
              <a:rPr lang="en-US" altLang="ko-KR" dirty="0" smtClean="0">
                <a:sym typeface="Wingdings" panose="05000000000000000000" pitchFamily="2" charset="2"/>
              </a:rPr>
              <a:t>new  Image Asset 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Asset Type: Clip Art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Clip Art: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여기 기존의 아이콘을 클릭하면 </a:t>
            </a:r>
            <a:r>
              <a:rPr lang="ko-KR" altLang="en-US" dirty="0" smtClean="0">
                <a:sym typeface="Wingdings" panose="05000000000000000000" pitchFamily="2" charset="2"/>
              </a:rPr>
              <a:t>아래와 같은 많은 아이콘들이 나타나서 선택을 기다립니다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예를 들어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flight 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b="1" dirty="0" smtClean="0">
                <a:sym typeface="Wingdings" panose="05000000000000000000" pitchFamily="2" charset="2"/>
              </a:rPr>
              <a:t>Name: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이제 기존의 이름 대신에 새 이름을 넣습니다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예를 들면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ic_flight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 다음 </a:t>
            </a:r>
            <a:r>
              <a:rPr lang="en-US" altLang="ko-KR" dirty="0" smtClean="0">
                <a:sym typeface="Wingdings" panose="05000000000000000000" pitchFamily="2" charset="2"/>
              </a:rPr>
              <a:t>Next  Finish </a:t>
            </a:r>
            <a:r>
              <a:rPr lang="ko-KR" altLang="en-US" dirty="0" smtClean="0">
                <a:sym typeface="Wingdings" panose="05000000000000000000" pitchFamily="2" charset="2"/>
              </a:rPr>
              <a:t>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resdrawable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 추가된 파일을 확인할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28753"/>
            <a:ext cx="4918813" cy="32677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74" y="3213965"/>
            <a:ext cx="2889128" cy="3282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433" y="3213965"/>
            <a:ext cx="3049484" cy="328256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760296" y="5733256"/>
            <a:ext cx="2940916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0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3(</a:t>
            </a:r>
            <a:r>
              <a:rPr lang="ko-KR" alt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): </a:t>
            </a:r>
            <a:r>
              <a:rPr lang="ko-KR" altLang="en-US" dirty="0" smtClean="0">
                <a:sym typeface="Wingdings" panose="05000000000000000000" pitchFamily="2" charset="2"/>
              </a:rPr>
              <a:t>안스의 </a:t>
            </a:r>
            <a:r>
              <a:rPr lang="en-US" altLang="ko-KR" dirty="0" smtClean="0">
                <a:sym typeface="Wingdings" panose="05000000000000000000" pitchFamily="2" charset="2"/>
              </a:rPr>
              <a:t>Image Asset</a:t>
            </a:r>
            <a:r>
              <a:rPr lang="ko-KR" altLang="en-US" dirty="0" smtClean="0">
                <a:sym typeface="Wingdings" panose="05000000000000000000" pitchFamily="2" charset="2"/>
              </a:rPr>
              <a:t>에 있는 </a:t>
            </a:r>
            <a:r>
              <a:rPr lang="en-US" altLang="ko-KR" dirty="0" smtClean="0">
                <a:sym typeface="Wingdings" panose="05000000000000000000" pitchFamily="2" charset="2"/>
              </a:rPr>
              <a:t>Icon</a:t>
            </a:r>
            <a:r>
              <a:rPr lang="ko-KR" altLang="en-US" dirty="0" smtClean="0">
                <a:sym typeface="Wingdings" panose="05000000000000000000" pitchFamily="2" charset="2"/>
              </a:rPr>
              <a:t>들을 </a:t>
            </a:r>
            <a:r>
              <a:rPr lang="en-US" altLang="ko-KR" dirty="0" smtClean="0">
                <a:sym typeface="Wingdings" panose="05000000000000000000" pitchFamily="2" charset="2"/>
              </a:rPr>
              <a:t>res/</a:t>
            </a:r>
            <a:r>
              <a:rPr lang="en-US" altLang="ko-KR" dirty="0" err="1" smtClean="0">
                <a:sym typeface="Wingdings" panose="05000000000000000000" pitchFamily="2" charset="2"/>
              </a:rPr>
              <a:t>drawable</a:t>
            </a:r>
            <a:r>
              <a:rPr lang="en-US" altLang="ko-KR" dirty="0" smtClean="0">
                <a:sym typeface="Wingdings" panose="05000000000000000000" pitchFamily="2" charset="2"/>
              </a:rPr>
              <a:t> folder</a:t>
            </a:r>
            <a:r>
              <a:rPr lang="ko-KR" altLang="en-US" dirty="0" smtClean="0">
                <a:sym typeface="Wingdings" panose="05000000000000000000" pitchFamily="2" charset="2"/>
              </a:rPr>
              <a:t>에 복사 해오기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아래와 같이 다섯 개의 아이콘을 </a:t>
            </a:r>
            <a:r>
              <a:rPr lang="en-US" altLang="ko-KR" dirty="0" smtClean="0">
                <a:sym typeface="Wingdings" panose="05000000000000000000" pitchFamily="2" charset="2"/>
              </a:rPr>
              <a:t>app/res/drawable</a:t>
            </a:r>
            <a:r>
              <a:rPr lang="ko-KR" altLang="en-US" dirty="0" smtClean="0">
                <a:sym typeface="Wingdings" panose="05000000000000000000" pitchFamily="2" charset="2"/>
              </a:rPr>
              <a:t> 폴더에서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marL="4572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279504"/>
            <a:ext cx="5697427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916832"/>
            <a:ext cx="3016677" cy="460303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90329" y="4509121"/>
            <a:ext cx="208599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90485" y="4427531"/>
            <a:ext cx="235712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이것은 이 앱의 기본적으로 주어진 </a:t>
            </a:r>
            <a:r>
              <a:rPr lang="ko-KR" altLang="en-US" sz="1400" dirty="0" err="1" smtClean="0"/>
              <a:t>런처</a:t>
            </a:r>
            <a:r>
              <a:rPr lang="ko-KR" altLang="en-US" sz="1400" dirty="0" smtClean="0"/>
              <a:t> 아이콘 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61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4: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[Design] </a:t>
            </a:r>
            <a:r>
              <a:rPr lang="ko-KR" altLang="en-US" dirty="0" smtClean="0">
                <a:sym typeface="Wingdings" panose="05000000000000000000" pitchFamily="2" charset="2"/>
              </a:rPr>
              <a:t>탭을 시작한 후</a:t>
            </a:r>
            <a:r>
              <a:rPr lang="en-US" altLang="ko-KR" dirty="0" smtClean="0">
                <a:sym typeface="Wingdings" panose="05000000000000000000" pitchFamily="2" charset="2"/>
              </a:rPr>
              <a:t>, Palette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를 선택하여 </a:t>
            </a:r>
            <a:r>
              <a:rPr lang="en-US" altLang="ko-KR" dirty="0" smtClean="0">
                <a:sym typeface="Wingdings" panose="05000000000000000000" pitchFamily="2" charset="2"/>
              </a:rPr>
              <a:t>Component Tree </a:t>
            </a:r>
            <a:r>
              <a:rPr lang="ko-KR" altLang="en-US" dirty="0" smtClean="0">
                <a:sym typeface="Wingdings" panose="05000000000000000000" pitchFamily="2" charset="2"/>
              </a:rPr>
              <a:t>에 다섯 번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en-US" altLang="ko-KR" dirty="0" smtClean="0">
                <a:sym typeface="Wingdings" panose="05000000000000000000" pitchFamily="2" charset="2"/>
              </a:rPr>
              <a:t>Hello World!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텍스트뷰는</a:t>
            </a:r>
            <a:r>
              <a:rPr lang="ko-KR" altLang="en-US" dirty="0" smtClean="0">
                <a:sym typeface="Wingdings" panose="05000000000000000000" pitchFamily="2" charset="2"/>
              </a:rPr>
              <a:t> 그대로 둡니다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Parent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layout_margin</a:t>
            </a:r>
            <a:r>
              <a:rPr lang="ko-KR" altLang="en-US" dirty="0" smtClean="0">
                <a:sym typeface="Wingdings" panose="05000000000000000000" pitchFamily="2" charset="2"/>
              </a:rPr>
              <a:t>을 </a:t>
            </a:r>
            <a:r>
              <a:rPr lang="en-US" altLang="ko-KR" dirty="0" smtClean="0">
                <a:sym typeface="Wingdings" panose="05000000000000000000" pitchFamily="2" charset="2"/>
              </a:rPr>
              <a:t>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(</a:t>
            </a:r>
            <a:r>
              <a:rPr lang="ko-KR" altLang="en-US" dirty="0" smtClean="0">
                <a:sym typeface="Wingdings" panose="05000000000000000000" pitchFamily="2" charset="2"/>
              </a:rPr>
              <a:t>아래 가장 큰 직사각형으로 표시되어 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layout_width &amp; layout_height = 50dp, layout_margin=8dp</a:t>
            </a:r>
            <a:r>
              <a:rPr lang="ko-KR" altLang="en-US" dirty="0" smtClean="0">
                <a:sym typeface="Wingdings" panose="05000000000000000000" pitchFamily="2" charset="2"/>
              </a:rPr>
              <a:t>로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ko-KR" altLang="en-US" dirty="0" smtClean="0">
                <a:sym typeface="Wingdings" panose="05000000000000000000" pitchFamily="2" charset="2"/>
              </a:rPr>
              <a:t>그러면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 </a:t>
            </a:r>
            <a:r>
              <a:rPr lang="en-US" altLang="ko-KR" dirty="0" err="1" smtClean="0">
                <a:sym typeface="Wingdings" panose="05000000000000000000" pitchFamily="2" charset="2"/>
              </a:rPr>
              <a:t>imageVIew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사이는 최소한 </a:t>
            </a:r>
            <a:r>
              <a:rPr lang="en-US" altLang="ko-KR" dirty="0" smtClean="0">
                <a:sym typeface="Wingdings" panose="05000000000000000000" pitchFamily="2" charset="2"/>
              </a:rPr>
              <a:t>16dp </a:t>
            </a:r>
            <a:r>
              <a:rPr lang="ko-KR" altLang="en-US" dirty="0" smtClean="0">
                <a:sym typeface="Wingdings" panose="05000000000000000000" pitchFamily="2" charset="2"/>
              </a:rPr>
              <a:t>간격을 있게 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5 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en-US" altLang="ko-KR" dirty="0" smtClean="0">
                <a:sym typeface="Wingdings" panose="05000000000000000000" pitchFamily="2" charset="2"/>
              </a:rPr>
              <a:t>imageView</a:t>
            </a:r>
            <a:r>
              <a:rPr lang="ko-KR" altLang="en-US" dirty="0" smtClean="0">
                <a:sym typeface="Wingdings" panose="05000000000000000000" pitchFamily="2" charset="2"/>
              </a:rPr>
              <a:t>들을 모두 선택하여 </a:t>
            </a:r>
            <a:r>
              <a:rPr lang="en-US" altLang="ko-KR" dirty="0" smtClean="0">
                <a:sym typeface="Wingdings" panose="05000000000000000000" pitchFamily="2" charset="2"/>
              </a:rPr>
              <a:t>horizontal chain</a:t>
            </a:r>
            <a:r>
              <a:rPr lang="ko-KR" altLang="en-US" dirty="0" smtClean="0">
                <a:sym typeface="Wingdings" panose="05000000000000000000" pitchFamily="2" charset="2"/>
              </a:rPr>
              <a:t>으로 설정하여 서로 제약조건을 설정하십시오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Chain Style</a:t>
            </a:r>
            <a:r>
              <a:rPr lang="ko-KR" altLang="en-US" dirty="0" smtClean="0">
                <a:sym typeface="Wingdings" panose="05000000000000000000" pitchFamily="2" charset="2"/>
              </a:rPr>
              <a:t>은 디폴트로 </a:t>
            </a:r>
            <a:r>
              <a:rPr lang="en-US" altLang="ko-KR" dirty="0" smtClean="0">
                <a:sym typeface="Wingdings" panose="05000000000000000000" pitchFamily="2" charset="2"/>
              </a:rPr>
              <a:t>Spread inside</a:t>
            </a:r>
            <a:r>
              <a:rPr lang="ko-KR" altLang="en-US" dirty="0" smtClean="0">
                <a:sym typeface="Wingdings" panose="05000000000000000000" pitchFamily="2" charset="2"/>
              </a:rPr>
              <a:t>인데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Packed</a:t>
            </a:r>
            <a:r>
              <a:rPr lang="ko-KR" altLang="en-US" dirty="0" smtClean="0">
                <a:sym typeface="Wingdings" panose="05000000000000000000" pitchFamily="2" charset="2"/>
              </a:rPr>
              <a:t>로 설정하면 아래와 같이  서로 가까워집니다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702719"/>
            <a:ext cx="8091172" cy="27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activity_main.xml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3520" y="836712"/>
            <a:ext cx="5947165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androidx.constraintlayout.widget.ConstraintLayout</a:t>
            </a:r>
            <a:endParaRPr lang="en-US" altLang="ko-KR" sz="1400" dirty="0"/>
          </a:p>
          <a:p>
            <a:r>
              <a:rPr lang="en-US" altLang="ko-KR" sz="1400" dirty="0"/>
              <a:t>    xmlns:android="http://schemas.android.com/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xmlns:app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/res-auto"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xmlns:tools</a:t>
            </a:r>
            <a:r>
              <a:rPr lang="en-US" altLang="ko-KR" sz="1400" dirty="0"/>
              <a:t>="http://schemas.android.com/tools"</a:t>
            </a:r>
          </a:p>
          <a:p>
            <a:r>
              <a:rPr lang="en-US" altLang="ko-KR" sz="1400" dirty="0"/>
              <a:t>    android:layout_width="match_parent"</a:t>
            </a:r>
          </a:p>
          <a:p>
            <a:r>
              <a:rPr lang="en-US" altLang="ko-KR" sz="1400" dirty="0"/>
              <a:t>    android:layout_height="match_parent"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tools:context</a:t>
            </a:r>
            <a:r>
              <a:rPr lang="en-US" altLang="ko-KR" sz="1400" dirty="0"/>
              <a:t>=".MainActivity"&gt;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&lt;TextView</a:t>
            </a:r>
          </a:p>
          <a:p>
            <a:r>
              <a:rPr lang="en-US" altLang="ko-KR" sz="1400" dirty="0"/>
              <a:t>        android:layout_width="wrap_content"</a:t>
            </a:r>
          </a:p>
          <a:p>
            <a:r>
              <a:rPr lang="en-US" altLang="ko-KR" sz="1400" dirty="0"/>
              <a:t>        android:layout_height="wrap_content"</a:t>
            </a:r>
          </a:p>
          <a:p>
            <a:r>
              <a:rPr lang="en-US" altLang="ko-KR" sz="1400" dirty="0"/>
              <a:t>        android:text="Hello World!"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app:layout_constraintLeft_toLeftOf="parent"</a:t>
            </a:r>
          </a:p>
          <a:p>
            <a:r>
              <a:rPr lang="en-US" altLang="ko-KR" sz="1400" dirty="0"/>
              <a:t>        app:layout_constraintRight_toRightOf="parent"</a:t>
            </a:r>
          </a:p>
          <a:p>
            <a:r>
              <a:rPr lang="en-US" altLang="ko-KR" sz="1400" dirty="0"/>
              <a:t>        app:layout_constraintTop_toTopOf="parent" /&gt;</a:t>
            </a:r>
          </a:p>
          <a:p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6130541" y="1233551"/>
            <a:ext cx="5830816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>
                <a:solidFill>
                  <a:srgbClr val="C00000"/>
                </a:solidFill>
              </a:rPr>
              <a:t>app:layout_constraintHorizontal_bias="0.5"</a:t>
            </a:r>
          </a:p>
          <a:p>
            <a:r>
              <a:rPr lang="en-US" altLang="ko-KR" sz="1400" dirty="0">
                <a:solidFill>
                  <a:srgbClr val="C00000"/>
                </a:solidFill>
              </a:rPr>
              <a:t>        app:layout_constraintHorizontal_chainStyle="packed"</a:t>
            </a:r>
          </a:p>
          <a:p>
            <a:r>
              <a:rPr lang="en-US" altLang="ko-KR" sz="1400" dirty="0"/>
              <a:t>        app:layout_constraintStart_toStartOf="parent"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ic_bike_foreground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android:id="@+id/imageView2"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android:contentDescription</a:t>
            </a:r>
            <a:r>
              <a:rPr lang="en-US" altLang="ko-KR" sz="1400" dirty="0"/>
              <a:t>="@string/bus"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app:layout_constraintEnd_toStartOf="@+id/imageView3"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ic_bus_foreground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476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Step 5: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앱을 실행하여 결과를 확인하십시오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6974" y="972592"/>
            <a:ext cx="5784305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android:id="@+id/imageView3"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android:layout_height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app:layout_constraintEnd_toStartOf="@+id/imageView4"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app:layout_constraintStart_toEndOf="@+id/imageView2"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ic_flight_foreground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  &lt;</a:t>
            </a:r>
            <a:r>
              <a:rPr lang="en-US" altLang="ko-KR" sz="1400" dirty="0"/>
              <a:t>ImageView</a:t>
            </a:r>
          </a:p>
          <a:p>
            <a:r>
              <a:rPr lang="en-US" altLang="ko-KR" sz="1400" dirty="0"/>
              <a:t>        android:id="@+id/imageView4"</a:t>
            </a:r>
          </a:p>
          <a:p>
            <a:r>
              <a:rPr lang="en-US" altLang="ko-KR" sz="1400" dirty="0"/>
              <a:t>        android:layout_width</a:t>
            </a:r>
            <a:r>
              <a:rPr lang="en-US" altLang="ko-KR" sz="1400" dirty="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/>
              <a:t>android:layout_height</a:t>
            </a:r>
            <a:r>
              <a:rPr lang="en-US" altLang="ko-KR" sz="1400" smtClean="0"/>
              <a:t>="50dp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app:layout_constraintEnd_toStartOf="@+id/imageView5"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app:layout_constraintStart_toEndOf="@+id/imageView3"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ic_taxi_foreground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/&gt;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999924" y="4013589"/>
            <a:ext cx="5725091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/>
              <a:t>&lt;ImageView</a:t>
            </a:r>
          </a:p>
          <a:p>
            <a:r>
              <a:rPr lang="en-US" altLang="ko-KR" sz="1400" dirty="0"/>
              <a:t>        android:id="@+id/imageView5"</a:t>
            </a:r>
          </a:p>
          <a:p>
            <a:r>
              <a:rPr lang="en-US" altLang="ko-KR" sz="1400" dirty="0"/>
              <a:t>        android:layout_width="62dp"</a:t>
            </a:r>
          </a:p>
          <a:p>
            <a:r>
              <a:rPr lang="en-US" altLang="ko-KR" sz="1400" dirty="0"/>
              <a:t>        android:layout_height="62dp"</a:t>
            </a:r>
          </a:p>
          <a:p>
            <a:r>
              <a:rPr lang="en-US" altLang="ko-KR" sz="1400" dirty="0"/>
              <a:t>        android:layout_margin="8dp"</a:t>
            </a:r>
          </a:p>
          <a:p>
            <a:r>
              <a:rPr lang="en-US" altLang="ko-KR" sz="1400" dirty="0"/>
              <a:t>        app:layout_constraintBottom_toBottomOf="parent"</a:t>
            </a:r>
          </a:p>
          <a:p>
            <a:r>
              <a:rPr lang="en-US" altLang="ko-KR" sz="1400" dirty="0"/>
              <a:t>        app:layout_constraintEnd_toEndOf="parent"</a:t>
            </a:r>
          </a:p>
          <a:p>
            <a:r>
              <a:rPr lang="en-US" altLang="ko-KR" sz="1400" dirty="0"/>
              <a:t>        app:layout_constraintHorizontal_bias="0.5"</a:t>
            </a:r>
          </a:p>
          <a:p>
            <a:r>
              <a:rPr lang="en-US" altLang="ko-KR" sz="1400" dirty="0"/>
              <a:t>        app:layout_constraintStart_toEndOf="@+id/imageView4"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app:srcCompat</a:t>
            </a:r>
            <a:r>
              <a:rPr lang="en-US" altLang="ko-KR" sz="1400" dirty="0"/>
              <a:t>="@drawable/</a:t>
            </a:r>
            <a:r>
              <a:rPr lang="en-US" altLang="ko-KR" sz="1400" dirty="0" err="1"/>
              <a:t>ic_truck_foreground</a:t>
            </a:r>
            <a:r>
              <a:rPr lang="en-US" altLang="ko-KR" sz="1400" dirty="0"/>
              <a:t>" /&gt;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androidx.constraintlayout.widget.ConstraintLayout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62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Joy022PlaceHolder: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사용자 인터페이스 구성하기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>
                <a:solidFill>
                  <a:srgbClr val="C00000"/>
                </a:solidFill>
                <a:sym typeface="Wingdings" panose="05000000000000000000" pitchFamily="2" charset="2"/>
              </a:rPr>
              <a:t>과</a:t>
            </a:r>
            <a:r>
              <a:rPr lang="ko-KR" altLang="en-US" b="1" smtClean="0">
                <a:solidFill>
                  <a:srgbClr val="C00000"/>
                </a:solidFill>
                <a:sym typeface="Wingdings" panose="05000000000000000000" pitchFamily="2" charset="2"/>
              </a:rPr>
              <a:t>제</a:t>
            </a:r>
            <a:r>
              <a:rPr lang="en-US" altLang="ko-KR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기본적으로 주어지는 </a:t>
            </a:r>
            <a:r>
              <a:rPr lang="en-US" altLang="ko-KR" dirty="0">
                <a:sym typeface="Wingdings" panose="05000000000000000000" pitchFamily="2" charset="2"/>
              </a:rPr>
              <a:t>"Hello World" </a:t>
            </a:r>
            <a:r>
              <a:rPr lang="ko-KR" altLang="en-US" dirty="0" err="1">
                <a:sym typeface="Wingdings" panose="05000000000000000000" pitchFamily="2" charset="2"/>
              </a:rPr>
              <a:t>텍스트뷰가</a:t>
            </a:r>
            <a:r>
              <a:rPr lang="ko-KR" altLang="en-US" dirty="0">
                <a:sym typeface="Wingdings" panose="05000000000000000000" pitchFamily="2" charset="2"/>
              </a:rPr>
              <a:t> 존재하는 </a:t>
            </a:r>
            <a:r>
              <a:rPr lang="en-US" altLang="ko-KR" dirty="0">
                <a:sym typeface="Wingdings" panose="05000000000000000000" pitchFamily="2" charset="2"/>
              </a:rPr>
              <a:t>activity_main.xml </a:t>
            </a:r>
            <a:r>
              <a:rPr lang="ko-KR" altLang="en-US" dirty="0" smtClean="0">
                <a:sym typeface="Wingdings" panose="05000000000000000000" pitchFamily="2" charset="2"/>
              </a:rPr>
              <a:t>에서 시작하여 모든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직접 코드를 입력하여 아래 </a:t>
            </a:r>
            <a:r>
              <a:rPr lang="en-US" altLang="ko-KR" dirty="0" smtClean="0">
                <a:sym typeface="Wingdings" panose="05000000000000000000" pitchFamily="2" charset="2"/>
              </a:rPr>
              <a:t>layout</a:t>
            </a:r>
            <a:r>
              <a:rPr lang="ko-KR" altLang="en-US" dirty="0" smtClean="0">
                <a:sym typeface="Wingdings" panose="05000000000000000000" pitchFamily="2" charset="2"/>
              </a:rPr>
              <a:t>을 완성하여 보십시오</a:t>
            </a:r>
            <a:r>
              <a:rPr lang="en-US" altLang="ko-KR" dirty="0" smtClean="0">
                <a:sym typeface="Wingdings" panose="05000000000000000000" pitchFamily="2" charset="2"/>
              </a:rPr>
              <a:t>.  (</a:t>
            </a:r>
            <a:r>
              <a:rPr lang="ko-KR" altLang="en-US" dirty="0" smtClean="0">
                <a:sym typeface="Wingdings" panose="05000000000000000000" pitchFamily="2" charset="2"/>
              </a:rPr>
              <a:t>믿거나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말거나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전문 </a:t>
            </a:r>
            <a:r>
              <a:rPr lang="ko-KR" altLang="en-US" dirty="0" err="1" smtClean="0">
                <a:sym typeface="Wingdings" panose="05000000000000000000" pitchFamily="2" charset="2"/>
              </a:rPr>
              <a:t>코더들은</a:t>
            </a:r>
            <a:r>
              <a:rPr lang="ko-KR" altLang="en-US" dirty="0" smtClean="0">
                <a:sym typeface="Wingdings" panose="05000000000000000000" pitchFamily="2" charset="2"/>
              </a:rPr>
              <a:t> 주로 이 방법에 익숙해져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레이아웃을 완성하는 속도가 훨씬 빠르다고 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3D493B47-E977-46F8-8C2F-7DA674317049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2075268"/>
            <a:ext cx="2561863" cy="4444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26889"/>
            <a:ext cx="4392488" cy="2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1">
      <a:majorFont>
        <a:latin typeface="Arial Rounded MT Bold"/>
        <a:ea typeface="나눔고딕 ExtraBold"/>
        <a:cs typeface=""/>
      </a:majorFont>
      <a:minorFont>
        <a:latin typeface="Century Gothic"/>
        <a:ea typeface="나눔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21851</TotalTime>
  <Words>9167</Words>
  <Application>Microsoft Office PowerPoint</Application>
  <PresentationFormat>와이드스크린</PresentationFormat>
  <Paragraphs>1393</Paragraphs>
  <Slides>96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8" baseType="lpstr">
      <vt:lpstr>나눔고딕</vt:lpstr>
      <vt:lpstr>나눔고딕 ExtraBold</vt:lpstr>
      <vt:lpstr>맑은 고딕</vt:lpstr>
      <vt:lpstr>Arial</vt:lpstr>
      <vt:lpstr>Arial Rounded MT Bold</vt:lpstr>
      <vt:lpstr>Candara</vt:lpstr>
      <vt:lpstr>Century Gothic</vt:lpstr>
      <vt:lpstr>Consolas</vt:lpstr>
      <vt:lpstr>Helvetica</vt:lpstr>
      <vt:lpstr>Wingdings</vt:lpstr>
      <vt:lpstr>Wingdings 2</vt:lpstr>
      <vt:lpstr>고려청자</vt:lpstr>
      <vt:lpstr>PowerPoint 프레젠테이션</vt:lpstr>
      <vt:lpstr>복습: activity_main.xml &amp; MainActivity.java 파일들의 관계</vt:lpstr>
      <vt:lpstr>02 레이아웃 익히기:</vt:lpstr>
      <vt:lpstr>02-1 안드로이드에 포함된 대표적인 레이아웃 살펴보기: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리니어 레이아웃 실습</vt:lpstr>
      <vt:lpstr>02-2 Linear Layout 사용하기: 자바 코드에서 화면(Layout) 구성하기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자바 코드에서 화면(Layout) 구성하기 실습</vt:lpstr>
      <vt:lpstr>02-2 Linear Layout 사용하기: 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 뷰 정렬하기 실습</vt:lpstr>
      <vt:lpstr>02-2 Linear Layout 사용하기:</vt:lpstr>
      <vt:lpstr>02-2 Linear Layout 사용하기: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02-2 Linear Layout 사용하기: 패딩과 마진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02-4 Table Layout: 테이블 레이아웃 실습</vt:lpstr>
      <vt:lpstr>02-5 Frame Layout과 View의 전환: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02-5 Frame Layout과 View의 전환:FrameLayout 실습하기 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</vt:lpstr>
      <vt:lpstr>02-6 ScrollView 사용하기: 스크롤뷰 실습 – activity_main.xml</vt:lpstr>
      <vt:lpstr>02-6 ScrollView 사용하기: 스크롤뷰 실습 – MainActivity.java</vt:lpstr>
      <vt:lpstr>02-6 ScrollView 사용하기: 스크롤뷰 실습 – MainActivity.java</vt:lpstr>
      <vt:lpstr>02-6 ScrollView 사용하기: 스크롤뷰 실습 – 결과 화면들</vt:lpstr>
      <vt:lpstr>Hu025xScrollView: 스크롤뷰 실습(Hu025ScrollView) 개선하기</vt:lpstr>
      <vt:lpstr>How to rename or copy Android Studio project</vt:lpstr>
      <vt:lpstr>Hu025xScrollView: 원래의 스크롤뷰 실습(Hu025ScrollView)개선하기</vt:lpstr>
      <vt:lpstr>Hu025xScrollView: 스크롤뷰 실습(Hu025ScrollView)개선하기</vt:lpstr>
      <vt:lpstr>Hu025xScrollView: 스크롤뷰 실습(Hu025ScrollView)개선하기</vt:lpstr>
      <vt:lpstr>Hu025xScrollView: 원래의 스크롤뷰 실습(Hu025ScrollView)개선하기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Joy021Views: 두 개의 이미지뷰에 이미지 번갈아 보여주기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</vt:lpstr>
      <vt:lpstr>Joy022PlaceHolder: 간단한 사용자 인터페이스 구성하기 - activity_main.xml</vt:lpstr>
      <vt:lpstr>Joy022PlaceHolder: 간단한 사용자 인터페이스 구성하기</vt:lpstr>
      <vt:lpstr>Joy022PlaceHolder: 간단한 사용자 인터페이스 구성하기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1117</cp:revision>
  <dcterms:created xsi:type="dcterms:W3CDTF">2014-02-12T09:15:05Z</dcterms:created>
  <dcterms:modified xsi:type="dcterms:W3CDTF">2021-07-21T02:03:27Z</dcterms:modified>
</cp:coreProperties>
</file>